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18"/>
  </p:notesMasterIdLst>
  <p:handoutMasterIdLst>
    <p:handoutMasterId r:id="rId19"/>
  </p:handoutMasterIdLst>
  <p:sldIdLst>
    <p:sldId id="292" r:id="rId2"/>
    <p:sldId id="293" r:id="rId3"/>
    <p:sldId id="261" r:id="rId4"/>
    <p:sldId id="264" r:id="rId5"/>
    <p:sldId id="266" r:id="rId6"/>
    <p:sldId id="283" r:id="rId7"/>
    <p:sldId id="265" r:id="rId8"/>
    <p:sldId id="282" r:id="rId9"/>
    <p:sldId id="296" r:id="rId10"/>
    <p:sldId id="274" r:id="rId11"/>
    <p:sldId id="297" r:id="rId12"/>
    <p:sldId id="275" r:id="rId13"/>
    <p:sldId id="294" r:id="rId14"/>
    <p:sldId id="295" r:id="rId15"/>
    <p:sldId id="289" r:id="rId16"/>
    <p:sldId id="284" r:id="rId17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72C0"/>
    <a:srgbClr val="F26048"/>
    <a:srgbClr val="0066CC"/>
    <a:srgbClr val="FF6600"/>
    <a:srgbClr val="3366FF"/>
    <a:srgbClr val="0066FF"/>
    <a:srgbClr val="CC33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74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19CA2-11AF-E24C-9251-C268D403B461}" type="datetimeFigureOut">
              <a:rPr lang="de-DE" smtClean="0"/>
              <a:t>23.09.2024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3697-E6E1-4B4E-9971-F9635EEAE2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5345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D5CFC-A9F7-4A6A-A992-1B8CC5514FDD}" type="datetimeFigureOut">
              <a:rPr lang="de-DE" smtClean="0"/>
              <a:t>23.09.2024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E6792-D64D-4384-AD28-819EAD12DB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011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E6792-D64D-4384-AD28-819EAD12DB6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093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>
                <a:latin typeface="+mn-lt"/>
              </a:rPr>
              <a:t>Unter „Beaufsichtigen und Betreuen“ wird insbesondere die Übernahme der Aufsichtspflicht verstanden.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E6792-D64D-4384-AD28-819EAD12DB6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1506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E6792-D64D-4384-AD28-819EAD12DB6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7532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E6792-D64D-4384-AD28-819EAD12DB6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761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E6792-D64D-4384-AD28-819EAD12DB6A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6061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zernat 1\Amt 10\Sachgebiet 10.2\Mitarbeiter 10.2\Raile\Bilder\2048_10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006725"/>
            <a:ext cx="9143999" cy="385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 14"/>
          <p:cNvSpPr/>
          <p:nvPr userDrawn="1"/>
        </p:nvSpPr>
        <p:spPr>
          <a:xfrm>
            <a:off x="0" y="3006725"/>
            <a:ext cx="5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8604000" y="3006725"/>
            <a:ext cx="540000" cy="27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>
          <a:xfrm>
            <a:off x="7524000" y="3006725"/>
            <a:ext cx="540000" cy="27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6444000" y="3006725"/>
            <a:ext cx="540000" cy="27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5364000" y="3006725"/>
            <a:ext cx="540000" cy="27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24" name="Rechteck 23"/>
          <p:cNvSpPr/>
          <p:nvPr userDrawn="1"/>
        </p:nvSpPr>
        <p:spPr>
          <a:xfrm>
            <a:off x="5364000" y="4698000"/>
            <a:ext cx="3780000" cy="162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white"/>
              </a:solidFill>
            </a:endParaRPr>
          </a:p>
        </p:txBody>
      </p:sp>
      <p:pic>
        <p:nvPicPr>
          <p:cNvPr id="29" name="Bild 2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98900" y="5050915"/>
            <a:ext cx="2705100" cy="901700"/>
          </a:xfrm>
          <a:prstGeom prst="rect">
            <a:avLst/>
          </a:prstGeom>
        </p:spPr>
      </p:pic>
      <p:sp>
        <p:nvSpPr>
          <p:cNvPr id="1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80000" y="1079999"/>
            <a:ext cx="6984000" cy="5252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de-DE" sz="4000" b="1" kern="1200" cap="all" dirty="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err="1" smtClean="0"/>
              <a:t>Thema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80000" y="1969797"/>
            <a:ext cx="6984000" cy="669925"/>
          </a:xfrm>
        </p:spPr>
        <p:txBody>
          <a:bodyPr/>
          <a:lstStyle>
            <a:lvl1pPr marL="0" indent="0">
              <a:lnSpc>
                <a:spcPts val="2000"/>
              </a:lnSpc>
              <a:buFontTx/>
              <a:buNone/>
              <a:defRPr lang="de-DE" sz="2000" b="1" i="0" kern="1200" cap="all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lnSpc>
                <a:spcPts val="2400"/>
              </a:lnSpc>
              <a:spcBef>
                <a:spcPct val="20000"/>
              </a:spcBef>
              <a:buFontTx/>
              <a:buNone/>
            </a:pPr>
            <a:r>
              <a:rPr lang="de-DE" dirty="0" smtClean="0"/>
              <a:t>Unterüberschrift </a:t>
            </a:r>
            <a:br>
              <a:rPr lang="de-DE" dirty="0" smtClean="0"/>
            </a:br>
            <a:r>
              <a:rPr lang="de-DE" dirty="0" smtClean="0"/>
              <a:t>passend zum </a:t>
            </a:r>
            <a:r>
              <a:rPr lang="de-DE" dirty="0" err="1" smtClean="0"/>
              <a:t>thema</a:t>
            </a:r>
            <a:r>
              <a:rPr lang="de-DE" dirty="0" smtClean="0"/>
              <a:t>.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778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5"/>
          <p:cNvSpPr>
            <a:spLocks noGrp="1"/>
          </p:cNvSpPr>
          <p:nvPr>
            <p:ph type="pic" sz="quarter" idx="14"/>
          </p:nvPr>
        </p:nvSpPr>
        <p:spPr>
          <a:xfrm>
            <a:off x="954000" y="1382400"/>
            <a:ext cx="7677612" cy="3125787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3" name="Datumsplatzhalter 28"/>
          <p:cNvSpPr>
            <a:spLocks noGrp="1"/>
          </p:cNvSpPr>
          <p:nvPr>
            <p:ph type="dt" sz="half" idx="2"/>
          </p:nvPr>
        </p:nvSpPr>
        <p:spPr>
          <a:xfrm>
            <a:off x="1080000" y="6284446"/>
            <a:ext cx="799600" cy="148431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Foliennummernplatzhalter 30"/>
          <p:cNvSpPr>
            <a:spLocks noGrp="1"/>
          </p:cNvSpPr>
          <p:nvPr>
            <p:ph type="sldNum" sz="quarter" idx="4"/>
          </p:nvPr>
        </p:nvSpPr>
        <p:spPr>
          <a:xfrm>
            <a:off x="1082117" y="6475665"/>
            <a:ext cx="1106602" cy="148431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 dirty="0" smtClean="0">
                <a:solidFill>
                  <a:prstClr val="black"/>
                </a:solidFill>
              </a:rPr>
              <a:t>Seite </a:t>
            </a:r>
            <a:fld id="{75EC4E6E-EDA7-C74F-901B-D20344978F56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7" name="Bild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3569" y="5994365"/>
            <a:ext cx="1740486" cy="580162"/>
          </a:xfrm>
          <a:prstGeom prst="rect">
            <a:avLst/>
          </a:prstGeom>
        </p:spPr>
      </p:pic>
      <p:sp>
        <p:nvSpPr>
          <p:cNvPr id="1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950460" y="574539"/>
            <a:ext cx="6984000" cy="5252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de-DE" sz="3200" b="1" kern="1200" cap="all" dirty="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bild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629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Obje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954000" y="1382400"/>
            <a:ext cx="3749675" cy="4572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 baseline="0"/>
            </a:lvl1pPr>
          </a:lstStyle>
          <a:p>
            <a:pPr lvl="0"/>
            <a:r>
              <a:rPr lang="de-DE" dirty="0" smtClean="0"/>
              <a:t>Vergleich</a:t>
            </a:r>
            <a:endParaRPr lang="de-DE" dirty="0"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4968874" y="1383661"/>
            <a:ext cx="3749675" cy="4572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 baseline="0"/>
            </a:lvl1pPr>
          </a:lstStyle>
          <a:p>
            <a:pPr lvl="0"/>
            <a:r>
              <a:rPr lang="de-DE" dirty="0" smtClean="0"/>
              <a:t>Vergleich</a:t>
            </a:r>
            <a:endParaRPr lang="de-DE" dirty="0"/>
          </a:p>
        </p:txBody>
      </p:sp>
      <p:sp>
        <p:nvSpPr>
          <p:cNvPr id="15" name="Datumsplatzhalter 28"/>
          <p:cNvSpPr>
            <a:spLocks noGrp="1"/>
          </p:cNvSpPr>
          <p:nvPr>
            <p:ph type="dt" sz="half" idx="2"/>
          </p:nvPr>
        </p:nvSpPr>
        <p:spPr>
          <a:xfrm>
            <a:off x="1080000" y="6284446"/>
            <a:ext cx="799600" cy="148431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21" hasCustomPrompt="1"/>
          </p:nvPr>
        </p:nvSpPr>
        <p:spPr>
          <a:xfrm>
            <a:off x="954000" y="1911678"/>
            <a:ext cx="3733800" cy="3125788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de-DE" dirty="0" smtClean="0"/>
              <a:t>Objekt durch Klicken auf Symbol hinzufügen</a:t>
            </a:r>
          </a:p>
          <a:p>
            <a:pPr lvl="0"/>
            <a:endParaRPr lang="de-DE" dirty="0"/>
          </a:p>
        </p:txBody>
      </p:sp>
      <p:sp>
        <p:nvSpPr>
          <p:cNvPr id="14" name="Inhaltsplatzhalter 4"/>
          <p:cNvSpPr>
            <a:spLocks noGrp="1"/>
          </p:cNvSpPr>
          <p:nvPr>
            <p:ph sz="quarter" idx="22" hasCustomPrompt="1"/>
          </p:nvPr>
        </p:nvSpPr>
        <p:spPr>
          <a:xfrm>
            <a:off x="4968874" y="1917067"/>
            <a:ext cx="3788237" cy="3125788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de-DE" dirty="0" smtClean="0"/>
              <a:t>Objekt durch Klicken auf Symbol hinzufügen</a:t>
            </a:r>
          </a:p>
          <a:p>
            <a:pPr lvl="0"/>
            <a:endParaRPr lang="de-DE" dirty="0"/>
          </a:p>
        </p:txBody>
      </p:sp>
      <p:pic>
        <p:nvPicPr>
          <p:cNvPr id="12" name="Bild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3569" y="5994365"/>
            <a:ext cx="1740486" cy="580162"/>
          </a:xfrm>
          <a:prstGeom prst="rect">
            <a:avLst/>
          </a:prstGeom>
        </p:spPr>
      </p:pic>
      <p:sp>
        <p:nvSpPr>
          <p:cNvPr id="13" name="Foliennummernplatzhalter 30"/>
          <p:cNvSpPr>
            <a:spLocks noGrp="1"/>
          </p:cNvSpPr>
          <p:nvPr>
            <p:ph type="sldNum" sz="quarter" idx="4"/>
          </p:nvPr>
        </p:nvSpPr>
        <p:spPr>
          <a:xfrm>
            <a:off x="1076255" y="6475665"/>
            <a:ext cx="1106602" cy="148431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 dirty="0" smtClean="0">
                <a:solidFill>
                  <a:prstClr val="black"/>
                </a:solidFill>
              </a:rPr>
              <a:t>Seite </a:t>
            </a:r>
            <a:fld id="{75EC4E6E-EDA7-C74F-901B-D20344978F56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1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950460" y="574539"/>
            <a:ext cx="6984000" cy="5252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de-DE" sz="3200" b="1" kern="1200" cap="all" dirty="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err="1" smtClean="0"/>
              <a:t>vergleich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394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 userDrawn="1"/>
        </p:nvSpPr>
        <p:spPr>
          <a:xfrm>
            <a:off x="10312400" y="296672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defTabSz="457200" eaLnBrk="1" fontAlgn="auto" hangingPunct="1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</a:pPr>
            <a:endParaRPr lang="de-DE" sz="2000" dirty="0" err="1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Datumsplatzhalter 28"/>
          <p:cNvSpPr>
            <a:spLocks noGrp="1"/>
          </p:cNvSpPr>
          <p:nvPr>
            <p:ph type="dt" sz="half" idx="2"/>
          </p:nvPr>
        </p:nvSpPr>
        <p:spPr>
          <a:xfrm>
            <a:off x="1080000" y="6284446"/>
            <a:ext cx="799600" cy="148431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4" hasCustomPrompt="1"/>
          </p:nvPr>
        </p:nvSpPr>
        <p:spPr>
          <a:xfrm>
            <a:off x="954000" y="1382400"/>
            <a:ext cx="6986117" cy="352054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Objekt durch Klicken auf Symbol hinzufügen</a:t>
            </a:r>
            <a:endParaRPr lang="de-DE" dirty="0"/>
          </a:p>
        </p:txBody>
      </p:sp>
      <p:pic>
        <p:nvPicPr>
          <p:cNvPr id="11" name="Bild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3569" y="5994365"/>
            <a:ext cx="1740486" cy="580162"/>
          </a:xfrm>
          <a:prstGeom prst="rect">
            <a:avLst/>
          </a:prstGeom>
        </p:spPr>
      </p:pic>
      <p:sp>
        <p:nvSpPr>
          <p:cNvPr id="14" name="Foliennummernplatzhalter 30"/>
          <p:cNvSpPr>
            <a:spLocks noGrp="1"/>
          </p:cNvSpPr>
          <p:nvPr>
            <p:ph type="sldNum" sz="quarter" idx="4"/>
          </p:nvPr>
        </p:nvSpPr>
        <p:spPr>
          <a:xfrm>
            <a:off x="1076255" y="6475665"/>
            <a:ext cx="1106602" cy="148431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 dirty="0" smtClean="0">
                <a:solidFill>
                  <a:prstClr val="black"/>
                </a:solidFill>
              </a:rPr>
              <a:t>Seite </a:t>
            </a:r>
            <a:fld id="{75EC4E6E-EDA7-C74F-901B-D20344978F56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950460" y="574539"/>
            <a:ext cx="6984000" cy="5252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de-DE" sz="3200" b="1" kern="1200" cap="all" dirty="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und </a:t>
            </a:r>
            <a:r>
              <a:rPr lang="en-US" dirty="0" err="1" smtClean="0"/>
              <a:t>objekt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491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28"/>
          <p:cNvSpPr>
            <a:spLocks noGrp="1"/>
          </p:cNvSpPr>
          <p:nvPr>
            <p:ph type="dt" sz="half" idx="2"/>
          </p:nvPr>
        </p:nvSpPr>
        <p:spPr>
          <a:xfrm>
            <a:off x="1080000" y="6284446"/>
            <a:ext cx="799600" cy="148431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7" name="Bild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3569" y="5994365"/>
            <a:ext cx="1740486" cy="580162"/>
          </a:xfrm>
          <a:prstGeom prst="rect">
            <a:avLst/>
          </a:prstGeom>
        </p:spPr>
      </p:pic>
      <p:sp>
        <p:nvSpPr>
          <p:cNvPr id="9" name="Foliennummernplatzhalter 30"/>
          <p:cNvSpPr>
            <a:spLocks noGrp="1"/>
          </p:cNvSpPr>
          <p:nvPr>
            <p:ph type="sldNum" sz="quarter" idx="4"/>
          </p:nvPr>
        </p:nvSpPr>
        <p:spPr>
          <a:xfrm>
            <a:off x="1076255" y="6475665"/>
            <a:ext cx="1106602" cy="148431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 dirty="0" smtClean="0">
                <a:solidFill>
                  <a:prstClr val="black"/>
                </a:solidFill>
              </a:rPr>
              <a:t>Seite </a:t>
            </a:r>
            <a:fld id="{75EC4E6E-EDA7-C74F-901B-D20344978F56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950460" y="574539"/>
            <a:ext cx="6984000" cy="5252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de-DE" sz="3200" b="1" kern="1200" cap="all" dirty="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err="1" smtClean="0"/>
              <a:t>Nur</a:t>
            </a:r>
            <a:r>
              <a:rPr lang="en-US" dirty="0" smtClean="0"/>
              <a:t> </a:t>
            </a:r>
            <a:r>
              <a:rPr lang="en-US" dirty="0" err="1" smtClean="0"/>
              <a:t>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717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 userDrawn="1"/>
        </p:nvSpPr>
        <p:spPr>
          <a:xfrm>
            <a:off x="10312400" y="296672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defTabSz="457200" eaLnBrk="1" fontAlgn="auto" hangingPunct="1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</a:pPr>
            <a:endParaRPr lang="de-DE" sz="2000" dirty="0" err="1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Datumsplatzhalter 28"/>
          <p:cNvSpPr>
            <a:spLocks noGrp="1"/>
          </p:cNvSpPr>
          <p:nvPr>
            <p:ph type="dt" sz="half" idx="2"/>
          </p:nvPr>
        </p:nvSpPr>
        <p:spPr>
          <a:xfrm>
            <a:off x="1080000" y="6284446"/>
            <a:ext cx="799600" cy="148431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6" name="Bild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3569" y="5994365"/>
            <a:ext cx="1740486" cy="580162"/>
          </a:xfrm>
          <a:prstGeom prst="rect">
            <a:avLst/>
          </a:prstGeom>
        </p:spPr>
      </p:pic>
      <p:sp>
        <p:nvSpPr>
          <p:cNvPr id="8" name="Foliennummernplatzhalter 30"/>
          <p:cNvSpPr>
            <a:spLocks noGrp="1"/>
          </p:cNvSpPr>
          <p:nvPr>
            <p:ph type="sldNum" sz="quarter" idx="4"/>
          </p:nvPr>
        </p:nvSpPr>
        <p:spPr>
          <a:xfrm>
            <a:off x="1076255" y="6475665"/>
            <a:ext cx="1106602" cy="148431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 dirty="0" smtClean="0">
                <a:solidFill>
                  <a:prstClr val="black"/>
                </a:solidFill>
              </a:rPr>
              <a:t>Seite </a:t>
            </a:r>
            <a:fld id="{75EC4E6E-EDA7-C74F-901B-D20344978F56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6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plett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 userDrawn="1"/>
        </p:nvSpPr>
        <p:spPr>
          <a:xfrm>
            <a:off x="10312400" y="296672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defTabSz="457200" eaLnBrk="1" fontAlgn="auto" hangingPunct="1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</a:pPr>
            <a:endParaRPr lang="de-DE" sz="2000" dirty="0" err="1" smtClean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29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41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:\Dezernat 1\Amt 10\Sachgebiet 10.2\Mitarbeiter 10.2\Raile\Bilder\2048_114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005999"/>
            <a:ext cx="9143997" cy="385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 14"/>
          <p:cNvSpPr/>
          <p:nvPr userDrawn="1"/>
        </p:nvSpPr>
        <p:spPr>
          <a:xfrm>
            <a:off x="0" y="3006725"/>
            <a:ext cx="5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8604000" y="3006725"/>
            <a:ext cx="540000" cy="27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>
          <a:xfrm>
            <a:off x="7524000" y="3006725"/>
            <a:ext cx="540000" cy="27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6444000" y="3006725"/>
            <a:ext cx="540000" cy="27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5364000" y="3006725"/>
            <a:ext cx="540000" cy="27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24" name="Rechteck 23"/>
          <p:cNvSpPr/>
          <p:nvPr userDrawn="1"/>
        </p:nvSpPr>
        <p:spPr>
          <a:xfrm>
            <a:off x="5364000" y="4698000"/>
            <a:ext cx="3780000" cy="162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white"/>
              </a:solidFill>
            </a:endParaRPr>
          </a:p>
        </p:txBody>
      </p:sp>
      <p:pic>
        <p:nvPicPr>
          <p:cNvPr id="29" name="Bild 2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98900" y="5050915"/>
            <a:ext cx="2705100" cy="901700"/>
          </a:xfrm>
          <a:prstGeom prst="rect">
            <a:avLst/>
          </a:prstGeom>
        </p:spPr>
      </p:pic>
      <p:sp>
        <p:nvSpPr>
          <p:cNvPr id="1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80000" y="1079999"/>
            <a:ext cx="6984000" cy="5252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de-DE" sz="4000" b="1" kern="1200" cap="all" dirty="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err="1" smtClean="0"/>
              <a:t>Thema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80000" y="1969797"/>
            <a:ext cx="6984000" cy="669925"/>
          </a:xfrm>
        </p:spPr>
        <p:txBody>
          <a:bodyPr/>
          <a:lstStyle>
            <a:lvl1pPr marL="0" indent="0">
              <a:lnSpc>
                <a:spcPts val="2000"/>
              </a:lnSpc>
              <a:buFontTx/>
              <a:buNone/>
              <a:defRPr lang="de-DE" sz="2000" b="1" i="0" kern="1200" cap="all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lnSpc>
                <a:spcPts val="2400"/>
              </a:lnSpc>
              <a:spcBef>
                <a:spcPct val="20000"/>
              </a:spcBef>
              <a:buFontTx/>
              <a:buNone/>
            </a:pPr>
            <a:r>
              <a:rPr lang="de-DE" dirty="0" smtClean="0"/>
              <a:t>Unterüberschrift </a:t>
            </a:r>
            <a:br>
              <a:rPr lang="de-DE" dirty="0" smtClean="0"/>
            </a:br>
            <a:r>
              <a:rPr lang="de-DE" dirty="0" smtClean="0"/>
              <a:t>passend zum </a:t>
            </a:r>
            <a:r>
              <a:rPr lang="de-DE" dirty="0" err="1" smtClean="0"/>
              <a:t>thema</a:t>
            </a:r>
            <a:r>
              <a:rPr lang="de-DE" dirty="0" smtClean="0"/>
              <a:t>.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490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3006725"/>
            <a:ext cx="54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8604000" y="3006725"/>
            <a:ext cx="540000" cy="27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>
          <a:xfrm>
            <a:off x="7524000" y="3006725"/>
            <a:ext cx="540000" cy="27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6444000" y="3006725"/>
            <a:ext cx="540000" cy="27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5364000" y="3006725"/>
            <a:ext cx="540000" cy="27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24" name="Rechteck 23"/>
          <p:cNvSpPr/>
          <p:nvPr userDrawn="1"/>
        </p:nvSpPr>
        <p:spPr>
          <a:xfrm>
            <a:off x="5364000" y="4698000"/>
            <a:ext cx="3780000" cy="162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white"/>
              </a:solidFill>
            </a:endParaRPr>
          </a:p>
        </p:txBody>
      </p:sp>
      <p:pic>
        <p:nvPicPr>
          <p:cNvPr id="29" name="Bild 2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98900" y="5050915"/>
            <a:ext cx="2705100" cy="901700"/>
          </a:xfrm>
          <a:prstGeom prst="rect">
            <a:avLst/>
          </a:prstGeom>
        </p:spPr>
      </p:pic>
      <p:sp>
        <p:nvSpPr>
          <p:cNvPr id="1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80000" y="1079999"/>
            <a:ext cx="6984000" cy="5252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de-DE" sz="4000" b="1" kern="1200" cap="all" dirty="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err="1" smtClean="0"/>
              <a:t>Thema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80000" y="1969797"/>
            <a:ext cx="6984000" cy="669925"/>
          </a:xfrm>
        </p:spPr>
        <p:txBody>
          <a:bodyPr/>
          <a:lstStyle>
            <a:lvl1pPr marL="0" indent="0">
              <a:lnSpc>
                <a:spcPts val="2000"/>
              </a:lnSpc>
              <a:buFontTx/>
              <a:buNone/>
              <a:defRPr lang="de-DE" sz="2000" b="1" i="0" kern="1200" cap="all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lnSpc>
                <a:spcPts val="2400"/>
              </a:lnSpc>
              <a:spcBef>
                <a:spcPct val="20000"/>
              </a:spcBef>
              <a:buFontTx/>
              <a:buNone/>
            </a:pPr>
            <a:r>
              <a:rPr lang="de-DE" dirty="0" smtClean="0"/>
              <a:t>Unterüberschrift </a:t>
            </a:r>
            <a:br>
              <a:rPr lang="de-DE" dirty="0" smtClean="0"/>
            </a:br>
            <a:r>
              <a:rPr lang="de-DE" dirty="0" smtClean="0"/>
              <a:t>passend zum </a:t>
            </a:r>
            <a:r>
              <a:rPr lang="de-DE" dirty="0" err="1" smtClean="0"/>
              <a:t>thema</a:t>
            </a:r>
            <a:r>
              <a:rPr lang="de-DE" dirty="0" smtClean="0"/>
              <a:t>.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7265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50459" y="1382400"/>
            <a:ext cx="2947463" cy="584200"/>
          </a:xfrm>
        </p:spPr>
        <p:txBody>
          <a:bodyPr/>
          <a:lstStyle>
            <a:lvl1pPr marL="0" indent="0">
              <a:buFontTx/>
              <a:buNone/>
              <a:defRPr sz="2000" b="1" i="0" cap="all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 smtClean="0"/>
              <a:t>Inhaltsverzeichnis.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251377" y="1382400"/>
            <a:ext cx="3924001" cy="3585625"/>
          </a:xfrm>
        </p:spPr>
        <p:txBody>
          <a:bodyPr/>
          <a:lstStyle>
            <a:lvl1pPr marL="324000" indent="-349200">
              <a:lnSpc>
                <a:spcPts val="2000"/>
              </a:lnSpc>
              <a:spcBef>
                <a:spcPts val="1300"/>
              </a:spcBef>
              <a:buFont typeface="+mj-lt"/>
              <a:buAutoNum type="arabicPeriod"/>
              <a:defRPr sz="2000" b="1" i="0"/>
            </a:lvl1pPr>
          </a:lstStyle>
          <a:p>
            <a:pPr lvl="0"/>
            <a:r>
              <a:rPr lang="de-DE" dirty="0" smtClean="0"/>
              <a:t>Aufzählung</a:t>
            </a:r>
          </a:p>
          <a:p>
            <a:pPr lvl="0"/>
            <a:r>
              <a:rPr lang="de-DE" dirty="0" smtClean="0"/>
              <a:t>Aufzählung</a:t>
            </a:r>
          </a:p>
          <a:p>
            <a:pPr lvl="0"/>
            <a:r>
              <a:rPr lang="de-DE" dirty="0" smtClean="0"/>
              <a:t>Aufzählung</a:t>
            </a:r>
          </a:p>
          <a:p>
            <a:pPr lvl="0"/>
            <a:r>
              <a:rPr lang="de-DE" dirty="0" smtClean="0"/>
              <a:t>Aufzählung</a:t>
            </a:r>
          </a:p>
          <a:p>
            <a:pPr lvl="0"/>
            <a:r>
              <a:rPr lang="de-DE" dirty="0" smtClean="0"/>
              <a:t>Aufzählung</a:t>
            </a:r>
          </a:p>
          <a:p>
            <a:pPr lvl="0"/>
            <a:r>
              <a:rPr lang="de-DE" dirty="0" smtClean="0"/>
              <a:t>Aufzählung</a:t>
            </a:r>
          </a:p>
          <a:p>
            <a:pPr lvl="0"/>
            <a:r>
              <a:rPr lang="de-DE" dirty="0" smtClean="0"/>
              <a:t>Aufzählung</a:t>
            </a:r>
          </a:p>
        </p:txBody>
      </p:sp>
      <p:sp>
        <p:nvSpPr>
          <p:cNvPr id="9" name="Datumsplatzhalter 28"/>
          <p:cNvSpPr>
            <a:spLocks noGrp="1"/>
          </p:cNvSpPr>
          <p:nvPr>
            <p:ph type="dt" sz="half" idx="2"/>
          </p:nvPr>
        </p:nvSpPr>
        <p:spPr>
          <a:xfrm>
            <a:off x="1080000" y="6284446"/>
            <a:ext cx="799600" cy="148431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Titelplatzhalter 1"/>
          <p:cNvSpPr txBox="1">
            <a:spLocks/>
          </p:cNvSpPr>
          <p:nvPr userDrawn="1"/>
        </p:nvSpPr>
        <p:spPr>
          <a:xfrm>
            <a:off x="950460" y="574539"/>
            <a:ext cx="6984000" cy="5252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de-DE" sz="3200" b="1" kern="1200" cap="all" dirty="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err="1" smtClean="0">
                <a:solidFill>
                  <a:srgbClr val="85BC21"/>
                </a:solidFill>
              </a:rPr>
              <a:t>Übersicht</a:t>
            </a:r>
            <a:endParaRPr lang="en-US">
              <a:solidFill>
                <a:srgbClr val="85BC21"/>
              </a:solidFill>
            </a:endParaRPr>
          </a:p>
        </p:txBody>
      </p:sp>
      <p:pic>
        <p:nvPicPr>
          <p:cNvPr id="14" name="Bild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3569" y="5994365"/>
            <a:ext cx="1740486" cy="580162"/>
          </a:xfrm>
          <a:prstGeom prst="rect">
            <a:avLst/>
          </a:prstGeom>
        </p:spPr>
      </p:pic>
      <p:sp>
        <p:nvSpPr>
          <p:cNvPr id="16" name="Foliennummernplatzhalter 30"/>
          <p:cNvSpPr>
            <a:spLocks noGrp="1"/>
          </p:cNvSpPr>
          <p:nvPr>
            <p:ph type="sldNum" sz="quarter" idx="4"/>
          </p:nvPr>
        </p:nvSpPr>
        <p:spPr>
          <a:xfrm>
            <a:off x="1076255" y="6475665"/>
            <a:ext cx="1106602" cy="148431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 dirty="0" smtClean="0">
                <a:solidFill>
                  <a:prstClr val="black"/>
                </a:solidFill>
              </a:rPr>
              <a:t>Seite </a:t>
            </a:r>
            <a:fld id="{75EC4E6E-EDA7-C74F-901B-D20344978F56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8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950460" y="574539"/>
            <a:ext cx="6984000" cy="5252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de-DE" sz="3200" b="1" kern="1200" cap="all" dirty="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err="1" smtClean="0"/>
              <a:t>Textseite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952077" y="1383778"/>
            <a:ext cx="6982383" cy="3904502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1" name="Bild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3569" y="5994365"/>
            <a:ext cx="1740486" cy="580162"/>
          </a:xfrm>
          <a:prstGeom prst="rect">
            <a:avLst/>
          </a:prstGeom>
        </p:spPr>
      </p:pic>
      <p:sp>
        <p:nvSpPr>
          <p:cNvPr id="12" name="Datumsplatzhalter 28"/>
          <p:cNvSpPr>
            <a:spLocks noGrp="1"/>
          </p:cNvSpPr>
          <p:nvPr>
            <p:ph type="dt" sz="half" idx="2"/>
          </p:nvPr>
        </p:nvSpPr>
        <p:spPr>
          <a:xfrm>
            <a:off x="1080000" y="6284446"/>
            <a:ext cx="799600" cy="148431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Foliennummernplatzhalter 30"/>
          <p:cNvSpPr>
            <a:spLocks noGrp="1"/>
          </p:cNvSpPr>
          <p:nvPr>
            <p:ph type="sldNum" sz="quarter" idx="4"/>
          </p:nvPr>
        </p:nvSpPr>
        <p:spPr>
          <a:xfrm>
            <a:off x="1076255" y="6475665"/>
            <a:ext cx="1106602" cy="148431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 dirty="0" smtClean="0">
                <a:solidFill>
                  <a:prstClr val="black"/>
                </a:solidFill>
              </a:rPr>
              <a:t>Seite </a:t>
            </a:r>
            <a:fld id="{75EC4E6E-EDA7-C74F-901B-D20344978F56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99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28"/>
          <p:cNvSpPr>
            <a:spLocks noGrp="1"/>
          </p:cNvSpPr>
          <p:nvPr>
            <p:ph type="dt" sz="half" idx="2"/>
          </p:nvPr>
        </p:nvSpPr>
        <p:spPr>
          <a:xfrm>
            <a:off x="1080000" y="6284446"/>
            <a:ext cx="799600" cy="148431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952077" y="1383778"/>
            <a:ext cx="6982383" cy="390450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3569" y="5994365"/>
            <a:ext cx="1740486" cy="580162"/>
          </a:xfrm>
          <a:prstGeom prst="rect">
            <a:avLst/>
          </a:prstGeom>
        </p:spPr>
      </p:pic>
      <p:sp>
        <p:nvSpPr>
          <p:cNvPr id="14" name="Foliennummernplatzhalter 30"/>
          <p:cNvSpPr>
            <a:spLocks noGrp="1"/>
          </p:cNvSpPr>
          <p:nvPr>
            <p:ph type="sldNum" sz="quarter" idx="4"/>
          </p:nvPr>
        </p:nvSpPr>
        <p:spPr>
          <a:xfrm>
            <a:off x="1076255" y="6475665"/>
            <a:ext cx="1106602" cy="148431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 dirty="0" smtClean="0">
                <a:solidFill>
                  <a:prstClr val="black"/>
                </a:solidFill>
              </a:rPr>
              <a:t>Seite </a:t>
            </a:r>
            <a:fld id="{75EC4E6E-EDA7-C74F-901B-D20344978F56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950460" y="574539"/>
            <a:ext cx="6984000" cy="5252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de-DE" sz="3200" b="1" kern="1200" cap="all" dirty="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err="1" smtClean="0"/>
              <a:t>aufzählung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096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 mit Einlei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6869" y="5854700"/>
            <a:ext cx="1740486" cy="580162"/>
          </a:xfrm>
          <a:prstGeom prst="rect">
            <a:avLst/>
          </a:prstGeom>
        </p:spPr>
      </p:pic>
      <p:sp>
        <p:nvSpPr>
          <p:cNvPr id="12" name="Datumsplatzhalter 28"/>
          <p:cNvSpPr>
            <a:spLocks noGrp="1"/>
          </p:cNvSpPr>
          <p:nvPr>
            <p:ph type="dt" sz="half" idx="2"/>
          </p:nvPr>
        </p:nvSpPr>
        <p:spPr>
          <a:xfrm>
            <a:off x="1080000" y="6284446"/>
            <a:ext cx="799600" cy="148431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50459" y="1382400"/>
            <a:ext cx="2947463" cy="1308046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cap="all">
                <a:solidFill>
                  <a:schemeClr val="accent3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Mehrzeilige </a:t>
            </a:r>
            <a:r>
              <a:rPr lang="de-DE" dirty="0" err="1" smtClean="0"/>
              <a:t>einleitung</a:t>
            </a:r>
            <a:r>
              <a:rPr lang="de-DE" dirty="0" smtClean="0"/>
              <a:t> zum Jeweiligen Thema.</a:t>
            </a:r>
          </a:p>
          <a:p>
            <a:pPr lvl="0"/>
            <a:endParaRPr lang="de-DE" dirty="0"/>
          </a:p>
        </p:txBody>
      </p:sp>
      <p:sp>
        <p:nvSpPr>
          <p:cNvPr id="16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4251377" y="1382400"/>
            <a:ext cx="3924001" cy="3585625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1300"/>
              </a:spcBef>
              <a:buFont typeface="+mj-lt"/>
              <a:buNone/>
              <a:defRPr sz="2000" b="0" i="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Foliennummernplatzhalter 30"/>
          <p:cNvSpPr>
            <a:spLocks noGrp="1"/>
          </p:cNvSpPr>
          <p:nvPr>
            <p:ph type="sldNum" sz="quarter" idx="4"/>
          </p:nvPr>
        </p:nvSpPr>
        <p:spPr>
          <a:xfrm>
            <a:off x="1076255" y="6475665"/>
            <a:ext cx="1106602" cy="148431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 dirty="0" smtClean="0">
                <a:solidFill>
                  <a:prstClr val="black"/>
                </a:solidFill>
              </a:rPr>
              <a:t>Seite </a:t>
            </a:r>
            <a:fld id="{75EC4E6E-EDA7-C74F-901B-D20344978F56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950460" y="574539"/>
            <a:ext cx="6984000" cy="5252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de-DE" sz="3200" b="1" kern="1200" cap="all" dirty="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err="1" smtClean="0"/>
              <a:t>Textseite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einleitung</a:t>
            </a:r>
            <a:r>
              <a:rPr lang="en-US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119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28"/>
          <p:cNvSpPr>
            <a:spLocks noGrp="1"/>
          </p:cNvSpPr>
          <p:nvPr>
            <p:ph type="dt" sz="half" idx="2"/>
          </p:nvPr>
        </p:nvSpPr>
        <p:spPr>
          <a:xfrm>
            <a:off x="1080000" y="6284446"/>
            <a:ext cx="799600" cy="148431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9" hasCustomPrompt="1"/>
          </p:nvPr>
        </p:nvSpPr>
        <p:spPr>
          <a:xfrm>
            <a:off x="954000" y="1382400"/>
            <a:ext cx="2852738" cy="312578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Objekt durch klicken einfügen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4251377" y="1382400"/>
            <a:ext cx="3924001" cy="3585625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1300"/>
              </a:spcBef>
              <a:buFont typeface="+mj-lt"/>
              <a:buNone/>
              <a:defRPr sz="2000" b="0" i="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4" name="Bild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3569" y="5994365"/>
            <a:ext cx="1740486" cy="580162"/>
          </a:xfrm>
          <a:prstGeom prst="rect">
            <a:avLst/>
          </a:prstGeom>
        </p:spPr>
      </p:pic>
      <p:sp>
        <p:nvSpPr>
          <p:cNvPr id="15" name="Foliennummernplatzhalter 30"/>
          <p:cNvSpPr>
            <a:spLocks noGrp="1"/>
          </p:cNvSpPr>
          <p:nvPr>
            <p:ph type="sldNum" sz="quarter" idx="4"/>
          </p:nvPr>
        </p:nvSpPr>
        <p:spPr>
          <a:xfrm>
            <a:off x="1076255" y="6475665"/>
            <a:ext cx="1106602" cy="148431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 dirty="0" smtClean="0">
                <a:solidFill>
                  <a:prstClr val="black"/>
                </a:solidFill>
              </a:rPr>
              <a:t>Seite </a:t>
            </a:r>
            <a:fld id="{75EC4E6E-EDA7-C74F-901B-D20344978F56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950460" y="574539"/>
            <a:ext cx="6984000" cy="5252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de-DE" sz="3200" b="1" kern="1200" cap="all" dirty="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err="1" smtClean="0"/>
              <a:t>Bild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684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Obje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961959" y="4704657"/>
            <a:ext cx="3749675" cy="4572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 baseline="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4983989" y="4704657"/>
            <a:ext cx="3749675" cy="4572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 baseline="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  <p:sp>
        <p:nvSpPr>
          <p:cNvPr id="15" name="Datumsplatzhalter 28"/>
          <p:cNvSpPr>
            <a:spLocks noGrp="1"/>
          </p:cNvSpPr>
          <p:nvPr>
            <p:ph type="dt" sz="half" idx="2"/>
          </p:nvPr>
        </p:nvSpPr>
        <p:spPr>
          <a:xfrm>
            <a:off x="1080000" y="6284446"/>
            <a:ext cx="799600" cy="148431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21" hasCustomPrompt="1"/>
          </p:nvPr>
        </p:nvSpPr>
        <p:spPr>
          <a:xfrm>
            <a:off x="954000" y="1382400"/>
            <a:ext cx="3733800" cy="3125788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de-DE" dirty="0" smtClean="0"/>
              <a:t>Objekt durch Klicken auf Symbol hinzufügen</a:t>
            </a:r>
          </a:p>
          <a:p>
            <a:pPr lvl="0"/>
            <a:endParaRPr lang="de-DE" dirty="0"/>
          </a:p>
        </p:txBody>
      </p:sp>
      <p:sp>
        <p:nvSpPr>
          <p:cNvPr id="14" name="Inhaltsplatzhalter 4"/>
          <p:cNvSpPr>
            <a:spLocks noGrp="1"/>
          </p:cNvSpPr>
          <p:nvPr>
            <p:ph sz="quarter" idx="22" hasCustomPrompt="1"/>
          </p:nvPr>
        </p:nvSpPr>
        <p:spPr>
          <a:xfrm>
            <a:off x="4968874" y="1382400"/>
            <a:ext cx="3788237" cy="3125788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de-DE" dirty="0" smtClean="0"/>
              <a:t>Objekt durch Klicken auf Symbol hinzufügen</a:t>
            </a:r>
          </a:p>
          <a:p>
            <a:pPr lvl="0"/>
            <a:endParaRPr lang="de-DE" dirty="0"/>
          </a:p>
        </p:txBody>
      </p:sp>
      <p:pic>
        <p:nvPicPr>
          <p:cNvPr id="12" name="Bild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3569" y="5994365"/>
            <a:ext cx="1740486" cy="580162"/>
          </a:xfrm>
          <a:prstGeom prst="rect">
            <a:avLst/>
          </a:prstGeom>
        </p:spPr>
      </p:pic>
      <p:sp>
        <p:nvSpPr>
          <p:cNvPr id="13" name="Foliennummernplatzhalter 30"/>
          <p:cNvSpPr>
            <a:spLocks noGrp="1"/>
          </p:cNvSpPr>
          <p:nvPr>
            <p:ph type="sldNum" sz="quarter" idx="4"/>
          </p:nvPr>
        </p:nvSpPr>
        <p:spPr>
          <a:xfrm>
            <a:off x="1076255" y="6475665"/>
            <a:ext cx="1106602" cy="148431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 dirty="0" smtClean="0">
                <a:solidFill>
                  <a:prstClr val="black"/>
                </a:solidFill>
              </a:rPr>
              <a:t>Seite </a:t>
            </a:r>
            <a:fld id="{75EC4E6E-EDA7-C74F-901B-D20344978F56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1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950460" y="574539"/>
            <a:ext cx="6984000" cy="5252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de-DE" sz="3200" b="1" kern="1200" cap="all" dirty="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err="1" smtClean="0"/>
              <a:t>Zwei</a:t>
            </a:r>
            <a:r>
              <a:rPr lang="en-US" dirty="0" smtClean="0"/>
              <a:t> </a:t>
            </a:r>
            <a:r>
              <a:rPr lang="en-US" dirty="0" err="1" smtClean="0"/>
              <a:t>objekte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903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80000" y="507584"/>
            <a:ext cx="7606800" cy="67710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err="1" smtClean="0"/>
              <a:t>Mastertitelformat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80000" y="1600200"/>
            <a:ext cx="7606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de-DE" dirty="0"/>
          </a:p>
        </p:txBody>
      </p:sp>
      <p:sp>
        <p:nvSpPr>
          <p:cNvPr id="8" name="Datumsplatzhalter 28"/>
          <p:cNvSpPr>
            <a:spLocks noGrp="1"/>
          </p:cNvSpPr>
          <p:nvPr>
            <p:ph type="dt" sz="half" idx="2"/>
          </p:nvPr>
        </p:nvSpPr>
        <p:spPr>
          <a:xfrm>
            <a:off x="1080000" y="6284446"/>
            <a:ext cx="799600" cy="148431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liennummernplatzhalter 30"/>
          <p:cNvSpPr>
            <a:spLocks noGrp="1"/>
          </p:cNvSpPr>
          <p:nvPr>
            <p:ph type="sldNum" sz="quarter" idx="4"/>
          </p:nvPr>
        </p:nvSpPr>
        <p:spPr>
          <a:xfrm>
            <a:off x="1076255" y="6475665"/>
            <a:ext cx="1106602" cy="148431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black"/>
                </a:solidFill>
                <a:latin typeface="Arial"/>
              </a:rPr>
              <a:t>Seite </a:t>
            </a:r>
            <a:fld id="{75EC4E6E-EDA7-C74F-901B-D20344978F56}" type="slidenum">
              <a:rPr lang="de-DE" smtClean="0">
                <a:solidFill>
                  <a:prstClr val="black"/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835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hyperlink" Target="mailto:pfl@caritas-heilbronn-hohenlohe.de" TargetMode="External"/><Relationship Id="rId7" Type="http://schemas.openxmlformats.org/officeDocument/2006/relationships/hyperlink" Target="mailto:jugendamt@landratsamt-heilbronn.de" TargetMode="External"/><Relationship Id="rId2" Type="http://schemas.openxmlformats.org/officeDocument/2006/relationships/hyperlink" Target="mailto:pbs@diakonie-heilbronn.de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hyperlink" Target="mailto:Jumaex@landratsamt-heilbronn.de" TargetMode="External"/><Relationship Id="rId4" Type="http://schemas.openxmlformats.org/officeDocument/2006/relationships/hyperlink" Target="mailto:Sandra.Volk@landratsamt-heilbronn.d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Kinderschutz im Verein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1080000" y="1772816"/>
            <a:ext cx="6984000" cy="669925"/>
          </a:xfrm>
        </p:spPr>
        <p:txBody>
          <a:bodyPr/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Umsetzung des Bundeskinderschutzgesetzes </a:t>
            </a:r>
          </a:p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 Landkreis Heilbronn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796136" y="2588573"/>
            <a:ext cx="5040560" cy="36004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indent="0">
              <a:lnSpc>
                <a:spcPts val="2500"/>
              </a:lnSpc>
              <a:spcBef>
                <a:spcPts val="1200"/>
              </a:spcBef>
              <a:buFontTx/>
              <a:buNone/>
            </a:pPr>
            <a:r>
              <a:rPr lang="de-DE" sz="1400" b="1" cap="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Tobias Dobler, Raphaela Ludy</a:t>
            </a:r>
          </a:p>
        </p:txBody>
      </p:sp>
    </p:spTree>
    <p:extLst>
      <p:ext uri="{BB962C8B-B14F-4D97-AF65-F5344CB8AC3E}">
        <p14:creationId xmlns:p14="http://schemas.microsoft.com/office/powerpoint/2010/main" val="329744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429974" y="3167390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j-ea"/>
                <a:cs typeface="+mj-cs"/>
              </a:rPr>
              <a:t> 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95536" y="946598"/>
            <a:ext cx="6480720" cy="1508105"/>
          </a:xfrm>
          <a:prstGeom prst="rect">
            <a:avLst/>
          </a:prstGeom>
          <a:solidFill>
            <a:schemeClr val="accent2"/>
          </a:solidFill>
          <a:ln w="38100" cmpd="sng">
            <a:solidFill>
              <a:schemeClr val="accent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Organisation:</a:t>
            </a:r>
          </a:p>
          <a:p>
            <a:pPr marL="342900" indent="-342900">
              <a:buFont typeface="Arial"/>
              <a:buChar char="•"/>
            </a:pPr>
            <a:r>
              <a:rPr lang="de-DE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Benennung von AnsprechpartnerInnen</a:t>
            </a:r>
            <a:endParaRPr lang="de-DE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de-DE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Aufnahme des Themas Kinderschutz in Satzung/Ordnung</a:t>
            </a:r>
          </a:p>
          <a:p>
            <a:pPr marL="342900" indent="-342900">
              <a:buFont typeface="Arial"/>
              <a:buChar char="•"/>
            </a:pPr>
            <a:r>
              <a:rPr lang="de-DE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Kinderschutz als Ehrenkodex </a:t>
            </a:r>
          </a:p>
          <a:p>
            <a:pPr marL="342900" indent="-342900">
              <a:buFont typeface="Arial"/>
              <a:buChar char="•"/>
            </a:pPr>
            <a:r>
              <a:rPr lang="de-DE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Erarbeitung Präventionsmaßnahmen / Interventionsplan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699792" y="2590473"/>
            <a:ext cx="6048672" cy="2062103"/>
          </a:xfrm>
          <a:prstGeom prst="rect">
            <a:avLst/>
          </a:prstGeom>
          <a:solidFill>
            <a:schemeClr val="accent1"/>
          </a:solidFill>
          <a:ln w="57150" cmpd="sng"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Sensibilisierung und Qualifizierung:</a:t>
            </a:r>
          </a:p>
          <a:p>
            <a:pPr marL="342900" indent="-342900">
              <a:buFont typeface="Arial"/>
              <a:buChar char="•"/>
            </a:pPr>
            <a:r>
              <a:rPr lang="de-DE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Verhaltensleitlinien bei </a:t>
            </a:r>
            <a:r>
              <a:rPr lang="de-DE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KWG </a:t>
            </a:r>
            <a:r>
              <a:rPr lang="de-DE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de-DE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Handlungssicherheit)</a:t>
            </a:r>
            <a:endParaRPr lang="de-DE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de-DE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Qualifizierung der Ehren- und Nebenamtlichen</a:t>
            </a:r>
          </a:p>
          <a:p>
            <a:r>
              <a:rPr lang="de-DE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anose="05000000000000000000" pitchFamily="2" charset="2"/>
              </a:rPr>
              <a:t> </a:t>
            </a:r>
            <a:r>
              <a:rPr lang="de-DE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anose="05000000000000000000" pitchFamily="2" charset="2"/>
              </a:rPr>
              <a:t>    </a:t>
            </a:r>
            <a:r>
              <a:rPr lang="de-DE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de-DE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Mindeststandard bezüglich Inhalt und </a:t>
            </a:r>
            <a:r>
              <a:rPr lang="de-DE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Dauer</a:t>
            </a:r>
            <a:endParaRPr lang="de-DE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de-DE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Fortbildungsveranstaltungen</a:t>
            </a:r>
          </a:p>
          <a:p>
            <a:pPr marL="342900" indent="-342900">
              <a:buFont typeface="Arial"/>
              <a:buChar char="•"/>
            </a:pPr>
            <a:r>
              <a:rPr lang="de-DE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Beteiligungs- und Beschwerdemanagement für Kinder </a:t>
            </a:r>
            <a:r>
              <a:rPr lang="de-DE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und Jugendliche (Partizipation)</a:t>
            </a:r>
            <a:endParaRPr lang="de-DE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itel 2"/>
          <p:cNvSpPr txBox="1">
            <a:spLocks/>
          </p:cNvSpPr>
          <p:nvPr/>
        </p:nvSpPr>
        <p:spPr>
          <a:xfrm>
            <a:off x="467544" y="188640"/>
            <a:ext cx="8064896" cy="5252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de-DE" sz="3200" b="1" kern="1200" cap="all" dirty="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smtClean="0">
                <a:solidFill>
                  <a:srgbClr val="92D050"/>
                </a:solidFill>
              </a:rPr>
              <a:t>Präventions- und Schutzkonzept</a:t>
            </a:r>
            <a:endParaRPr lang="de-DE" sz="2400" dirty="0">
              <a:ln w="18415" cmpd="sng">
                <a:noFill/>
                <a:prstDash val="solid"/>
              </a:ln>
              <a:solidFill>
                <a:srgbClr val="92D05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115616" y="4788346"/>
            <a:ext cx="5544616" cy="1231106"/>
          </a:xfrm>
          <a:prstGeom prst="rect">
            <a:avLst/>
          </a:prstGeom>
          <a:solidFill>
            <a:schemeClr val="accent3"/>
          </a:solidFill>
          <a:ln w="38100" cmpd="sng">
            <a:solidFill>
              <a:schemeClr val="accent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Auswahl geeigneter Personen</a:t>
            </a:r>
            <a:r>
              <a:rPr lang="de-DE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>
              <a:buFont typeface="Arial"/>
              <a:buChar char="•"/>
            </a:pPr>
            <a:r>
              <a:rPr lang="de-DE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eigene Qualifizierung/ Schulung (z.B. </a:t>
            </a:r>
            <a:r>
              <a:rPr lang="de-DE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Juleica</a:t>
            </a:r>
            <a:r>
              <a:rPr lang="de-DE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de-DE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Abfragen von Qualifikation, Motivation, Erfahrung</a:t>
            </a:r>
          </a:p>
          <a:p>
            <a:pPr marL="342900" indent="-342900">
              <a:buFont typeface="Arial"/>
              <a:buChar char="•"/>
            </a:pPr>
            <a:r>
              <a:rPr lang="de-DE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Vorlage erweitertes Führungszeugnis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8" y="5180905"/>
            <a:ext cx="899591" cy="167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2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959361" y="1412776"/>
            <a:ext cx="6644259" cy="390450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Jutta </a:t>
            </a:r>
            <a:r>
              <a:rPr lang="de-DE" dirty="0" err="1"/>
              <a:t>Räbiger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raebiger@kinderschutzbund-hn.de </a:t>
            </a:r>
            <a:r>
              <a:rPr lang="de-DE" dirty="0"/>
              <a:t> 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0176 </a:t>
            </a:r>
            <a:r>
              <a:rPr lang="de-DE" dirty="0"/>
              <a:t>/ 47 81 05 75</a:t>
            </a:r>
          </a:p>
          <a:p>
            <a:pPr marL="0" indent="0">
              <a:buNone/>
            </a:pPr>
            <a:r>
              <a:rPr lang="de-DE" dirty="0" smtClean="0"/>
              <a:t>www.kinderschutzbund-hn.de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 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Beratung Schutzkonzept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099820"/>
            <a:ext cx="3515216" cy="112410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361" y="3630724"/>
            <a:ext cx="2071615" cy="122413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267" y="4365104"/>
            <a:ext cx="2202777" cy="220277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929256" y="364701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defTabSz="457200" eaLnBrk="1" hangingPunct="1">
              <a:lnSpc>
                <a:spcPts val="2500"/>
              </a:lnSpc>
              <a:spcBef>
                <a:spcPct val="20000"/>
              </a:spcBef>
            </a:pPr>
            <a:r>
              <a:rPr lang="de-DE" sz="2000" dirty="0">
                <a:latin typeface="+mn-lt"/>
              </a:rPr>
              <a:t>Förderprogramm für Schutzkonzept</a:t>
            </a:r>
          </a:p>
          <a:p>
            <a:pPr defTabSz="457200" eaLnBrk="1" hangingPunct="1">
              <a:lnSpc>
                <a:spcPts val="2500"/>
              </a:lnSpc>
              <a:spcBef>
                <a:spcPct val="20000"/>
              </a:spcBef>
            </a:pPr>
            <a:r>
              <a:rPr lang="de-DE" sz="2000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de-DE" sz="2000" dirty="0" smtClean="0">
                <a:latin typeface="+mn-lt"/>
              </a:rPr>
              <a:t>Beratungskosten</a:t>
            </a:r>
            <a:endParaRPr lang="de-DE" sz="2000" dirty="0">
              <a:latin typeface="+mn-lt"/>
            </a:endParaRPr>
          </a:p>
          <a:p>
            <a:pPr marL="0" indent="0">
              <a:lnSpc>
                <a:spcPts val="2500"/>
              </a:lnSpc>
              <a:spcBef>
                <a:spcPts val="1200"/>
              </a:spcBef>
              <a:buFontTx/>
              <a:buNone/>
            </a:pPr>
            <a:endParaRPr lang="de-DE" sz="2000" dirty="0" smtClean="0"/>
          </a:p>
          <a:p>
            <a:pPr marL="0" indent="0">
              <a:lnSpc>
                <a:spcPts val="2500"/>
              </a:lnSpc>
              <a:spcBef>
                <a:spcPts val="1200"/>
              </a:spcBef>
              <a:buFontTx/>
              <a:buNone/>
            </a:pPr>
            <a:endParaRPr lang="de-DE" sz="2000" b="0" cap="none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1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429974" y="3167390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j-ea"/>
                <a:cs typeface="+mj-cs"/>
              </a:rPr>
              <a:t> 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01411" y="1130067"/>
            <a:ext cx="82454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de-DE" sz="1800" dirty="0" smtClean="0">
                <a:solidFill>
                  <a:srgbClr val="000000"/>
                </a:solidFill>
                <a:latin typeface="+mn-lt"/>
              </a:rPr>
              <a:t>Kinderschutz als </a:t>
            </a:r>
            <a:r>
              <a:rPr lang="de-DE" sz="1800" b="1" dirty="0" smtClean="0">
                <a:solidFill>
                  <a:srgbClr val="FF0000"/>
                </a:solidFill>
                <a:latin typeface="+mn-lt"/>
              </a:rPr>
              <a:t>Qualitätsmerkmal</a:t>
            </a:r>
            <a:r>
              <a:rPr lang="de-DE" sz="1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1800" dirty="0" smtClean="0">
                <a:solidFill>
                  <a:srgbClr val="000000"/>
                </a:solidFill>
                <a:latin typeface="+mn-lt"/>
              </a:rPr>
              <a:t>des Vereines /Verbandes</a:t>
            </a:r>
          </a:p>
          <a:p>
            <a:endParaRPr lang="de-DE" sz="180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Wingdings" charset="2"/>
              <a:buChar char="ü"/>
            </a:pPr>
            <a:r>
              <a:rPr lang="de-DE" sz="1800" b="1" dirty="0" smtClean="0">
                <a:solidFill>
                  <a:srgbClr val="FF0000"/>
                </a:solidFill>
                <a:latin typeface="+mn-lt"/>
              </a:rPr>
              <a:t>Sensibilisierung</a:t>
            </a:r>
            <a:r>
              <a:rPr lang="de-DE" sz="1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1800" dirty="0" smtClean="0">
                <a:solidFill>
                  <a:srgbClr val="000000"/>
                </a:solidFill>
                <a:latin typeface="+mn-lt"/>
              </a:rPr>
              <a:t>für den Schutz von Kindern </a:t>
            </a:r>
            <a:r>
              <a:rPr lang="de-DE" sz="1800" b="1" dirty="0" smtClean="0">
                <a:solidFill>
                  <a:srgbClr val="FF0000"/>
                </a:solidFill>
                <a:latin typeface="+mn-lt"/>
              </a:rPr>
              <a:t>von allen</a:t>
            </a:r>
          </a:p>
          <a:p>
            <a:endParaRPr lang="de-DE" sz="180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Wingdings" charset="2"/>
              <a:buChar char="ü"/>
            </a:pPr>
            <a:r>
              <a:rPr lang="de-DE" sz="1800" b="1" dirty="0" smtClean="0">
                <a:solidFill>
                  <a:srgbClr val="FF0000"/>
                </a:solidFill>
                <a:latin typeface="+mn-lt"/>
              </a:rPr>
              <a:t>Zusammenarbeit</a:t>
            </a:r>
            <a:r>
              <a:rPr lang="de-DE" sz="1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1800" dirty="0" smtClean="0">
                <a:solidFill>
                  <a:srgbClr val="000000"/>
                </a:solidFill>
                <a:latin typeface="+mn-lt"/>
              </a:rPr>
              <a:t>mit Fachstellen</a:t>
            </a:r>
          </a:p>
          <a:p>
            <a:endParaRPr lang="de-DE" sz="180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buFont typeface="Wingdings" charset="2"/>
              <a:buChar char="ü"/>
            </a:pPr>
            <a:r>
              <a:rPr lang="de-DE" sz="1800" dirty="0" smtClean="0">
                <a:latin typeface="+mn-lt"/>
              </a:rPr>
              <a:t>Kenntnis und Benennung von </a:t>
            </a:r>
            <a:r>
              <a:rPr lang="de-DE" sz="1800" b="1" dirty="0" err="1" smtClean="0">
                <a:solidFill>
                  <a:srgbClr val="FF0000"/>
                </a:solidFill>
                <a:latin typeface="+mn-lt"/>
              </a:rPr>
              <a:t>AnsprechpartnerInnen</a:t>
            </a:r>
            <a:endParaRPr lang="de-DE" sz="1800" b="1" dirty="0" smtClean="0">
              <a:solidFill>
                <a:srgbClr val="FF0000"/>
              </a:solidFill>
              <a:latin typeface="+mn-lt"/>
            </a:endParaRPr>
          </a:p>
          <a:p>
            <a:endParaRPr lang="de-DE" sz="1800" dirty="0">
              <a:solidFill>
                <a:srgbClr val="000000"/>
              </a:solidFill>
              <a:latin typeface="+mn-lt"/>
            </a:endParaRPr>
          </a:p>
          <a:p>
            <a:r>
              <a:rPr lang="de-DE" b="1" dirty="0" smtClean="0">
                <a:solidFill>
                  <a:srgbClr val="FF0000"/>
                </a:solidFill>
                <a:latin typeface="+mn-lt"/>
              </a:rPr>
              <a:t>Signal</a:t>
            </a:r>
            <a:endParaRPr lang="de-DE" sz="1800" dirty="0" smtClean="0">
              <a:solidFill>
                <a:srgbClr val="000000"/>
              </a:solidFill>
              <a:latin typeface="+mn-lt"/>
            </a:endParaRPr>
          </a:p>
          <a:p>
            <a:pPr marL="0" lvl="1"/>
            <a:r>
              <a:rPr lang="de-DE" sz="1800" dirty="0" smtClean="0">
                <a:solidFill>
                  <a:srgbClr val="000000"/>
                </a:solidFill>
                <a:latin typeface="+mn-lt"/>
              </a:rPr>
              <a:t>an Kinder und Jugendliche: Hier kannst du offen sprechen!</a:t>
            </a:r>
            <a:endParaRPr lang="de-DE" sz="1800" dirty="0" smtClean="0">
              <a:solidFill>
                <a:srgbClr val="FF0000"/>
              </a:solidFill>
              <a:latin typeface="+mn-lt"/>
            </a:endParaRPr>
          </a:p>
          <a:p>
            <a:r>
              <a:rPr lang="de-DE" sz="1800" dirty="0" smtClean="0">
                <a:solidFill>
                  <a:srgbClr val="000000"/>
                </a:solidFill>
                <a:latin typeface="+mn-lt"/>
              </a:rPr>
              <a:t>an Eltern: Hier ist Ihr Kind sicher!</a:t>
            </a:r>
            <a:endParaRPr lang="de-DE" sz="1800" dirty="0" smtClean="0">
              <a:solidFill>
                <a:srgbClr val="FF0000"/>
              </a:solidFill>
              <a:latin typeface="+mn-lt"/>
            </a:endParaRPr>
          </a:p>
          <a:p>
            <a:r>
              <a:rPr lang="de-DE" sz="1800" dirty="0" smtClean="0">
                <a:solidFill>
                  <a:srgbClr val="000000"/>
                </a:solidFill>
                <a:latin typeface="+mn-lt"/>
              </a:rPr>
              <a:t>an Ehrenamtliche: Wir unterstützen dich!</a:t>
            </a:r>
          </a:p>
          <a:p>
            <a:r>
              <a:rPr lang="de-DE" sz="1800" dirty="0" smtClean="0">
                <a:solidFill>
                  <a:srgbClr val="000000"/>
                </a:solidFill>
                <a:latin typeface="+mn-lt"/>
              </a:rPr>
              <a:t>		</a:t>
            </a:r>
            <a:endParaRPr lang="de-DE" sz="1800" dirty="0">
              <a:solidFill>
                <a:srgbClr val="FF0000"/>
              </a:solidFill>
              <a:latin typeface="+mn-lt"/>
            </a:endParaRPr>
          </a:p>
          <a:p>
            <a:r>
              <a:rPr lang="de-DE" sz="1800" dirty="0">
                <a:solidFill>
                  <a:srgbClr val="000000"/>
                </a:solidFill>
                <a:latin typeface="+mn-lt"/>
              </a:rPr>
              <a:t>an Täterinnen und Täter: </a:t>
            </a:r>
            <a:r>
              <a:rPr lang="de-DE" sz="1800" dirty="0" smtClean="0">
                <a:solidFill>
                  <a:srgbClr val="FF0000"/>
                </a:solidFill>
                <a:latin typeface="+mn-lt"/>
              </a:rPr>
              <a:t>Nicht bei uns!		</a:t>
            </a:r>
          </a:p>
          <a:p>
            <a:endParaRPr lang="de-DE" sz="1600" dirty="0">
              <a:latin typeface="+mn-lt"/>
            </a:endParaRPr>
          </a:p>
          <a:p>
            <a:endParaRPr lang="de-DE" sz="1600" dirty="0" smtClean="0">
              <a:latin typeface="+mn-lt"/>
            </a:endParaRPr>
          </a:p>
          <a:p>
            <a:endParaRPr lang="de-DE" sz="1600" dirty="0">
              <a:latin typeface="+mn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751634" y="2325808"/>
            <a:ext cx="44465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600" dirty="0">
              <a:latin typeface="+mn-lt"/>
            </a:endParaRPr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501411" y="402928"/>
            <a:ext cx="7416824" cy="5252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de-DE" sz="3200" b="1" kern="1200" cap="all" dirty="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dirty="0" smtClean="0">
                <a:solidFill>
                  <a:srgbClr val="92D050"/>
                </a:solidFill>
              </a:rPr>
              <a:t>Erfolgreiche Umsetzung</a:t>
            </a:r>
            <a:endParaRPr lang="de-DE" sz="2800" dirty="0">
              <a:ln w="18415" cmpd="sng">
                <a:noFill/>
                <a:prstDash val="solid"/>
              </a:ln>
              <a:solidFill>
                <a:srgbClr val="92D05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8" y="5180905"/>
            <a:ext cx="899591" cy="167709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714026" y="2276872"/>
            <a:ext cx="2162230" cy="244827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indent="0">
              <a:lnSpc>
                <a:spcPts val="2500"/>
              </a:lnSpc>
              <a:spcBef>
                <a:spcPts val="1200"/>
              </a:spcBef>
              <a:buFontTx/>
              <a:buNone/>
            </a:pPr>
            <a:endParaRPr lang="de-DE" sz="2000" b="0" cap="none" dirty="0" err="1" smtClean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752644" y="3881713"/>
            <a:ext cx="92783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de-DE" sz="8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2" name="Gefaltete Ecke 11"/>
          <p:cNvSpPr/>
          <p:nvPr/>
        </p:nvSpPr>
        <p:spPr>
          <a:xfrm rot="20373850">
            <a:off x="6607977" y="1842977"/>
            <a:ext cx="2162433" cy="1642770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0" dirty="0">
              <a:latin typeface="Nanum Pen" panose="03040600000000000000" pitchFamily="66" charset="-127"/>
              <a:ea typeface="Nanum Pen" panose="03040600000000000000" pitchFamily="66" charset="-127"/>
            </a:endParaRPr>
          </a:p>
          <a:p>
            <a:pPr algn="ctr"/>
            <a:endParaRPr lang="de-DE" sz="100" dirty="0" smtClean="0">
              <a:latin typeface="Nanum Pen" panose="03040600000000000000" pitchFamily="66" charset="-127"/>
              <a:ea typeface="Nanum Pen" panose="03040600000000000000" pitchFamily="66" charset="-127"/>
            </a:endParaRPr>
          </a:p>
          <a:p>
            <a:pPr algn="ctr"/>
            <a:endParaRPr lang="de-DE" sz="100" dirty="0">
              <a:latin typeface="Nanum Pen" panose="03040600000000000000" pitchFamily="66" charset="-127"/>
              <a:ea typeface="Nanum Pen" panose="03040600000000000000" pitchFamily="66" charset="-127"/>
            </a:endParaRPr>
          </a:p>
          <a:p>
            <a:pPr algn="ctr"/>
            <a:endParaRPr lang="de-DE" sz="100" dirty="0" smtClean="0">
              <a:latin typeface="Nanum Pen" panose="03040600000000000000" pitchFamily="66" charset="-127"/>
              <a:ea typeface="Nanum Pen" panose="03040600000000000000" pitchFamily="66" charset="-127"/>
            </a:endParaRPr>
          </a:p>
          <a:p>
            <a:pPr algn="ctr"/>
            <a:endParaRPr lang="de-DE" sz="100" dirty="0">
              <a:latin typeface="Nanum Pen" panose="03040600000000000000" pitchFamily="66" charset="-127"/>
              <a:ea typeface="Nanum Pen" panose="03040600000000000000" pitchFamily="66" charset="-127"/>
            </a:endParaRPr>
          </a:p>
          <a:p>
            <a:pPr algn="ctr"/>
            <a:endParaRPr lang="de-DE" sz="100" dirty="0" smtClean="0">
              <a:latin typeface="Nanum Pen" panose="03040600000000000000" pitchFamily="66" charset="-127"/>
              <a:ea typeface="Nanum Pen" panose="03040600000000000000" pitchFamily="66" charset="-127"/>
            </a:endParaRPr>
          </a:p>
          <a:p>
            <a:pPr algn="ctr"/>
            <a:endParaRPr lang="de-DE" sz="100" dirty="0">
              <a:latin typeface="Nanum Pen" panose="03040600000000000000" pitchFamily="66" charset="-127"/>
              <a:ea typeface="Nanum Pen" panose="03040600000000000000" pitchFamily="66" charset="-127"/>
            </a:endParaRPr>
          </a:p>
          <a:p>
            <a:pPr algn="ctr"/>
            <a:endParaRPr lang="de-DE" sz="100" dirty="0" smtClean="0">
              <a:latin typeface="Nanum Pen" panose="03040600000000000000" pitchFamily="66" charset="-127"/>
              <a:ea typeface="Nanum Pen" panose="03040600000000000000" pitchFamily="66" charset="-127"/>
            </a:endParaRPr>
          </a:p>
          <a:p>
            <a:pPr algn="ctr"/>
            <a:endParaRPr lang="de-DE" sz="100" dirty="0">
              <a:latin typeface="Nanum Pen" panose="03040600000000000000" pitchFamily="66" charset="-127"/>
              <a:ea typeface="Nanum Pen" panose="03040600000000000000" pitchFamily="66" charset="-127"/>
            </a:endParaRPr>
          </a:p>
          <a:p>
            <a:pPr algn="ctr"/>
            <a:endParaRPr lang="de-DE" sz="100" dirty="0" smtClean="0">
              <a:latin typeface="Nanum Pen" panose="03040600000000000000" pitchFamily="66" charset="-127"/>
              <a:ea typeface="Nanum Pen" panose="03040600000000000000" pitchFamily="66" charset="-127"/>
            </a:endParaRPr>
          </a:p>
          <a:p>
            <a:pPr algn="ctr"/>
            <a:endParaRPr lang="de-DE" sz="100" dirty="0">
              <a:latin typeface="Nanum Pen" panose="03040600000000000000" pitchFamily="66" charset="-127"/>
              <a:ea typeface="Nanum Pen" panose="03040600000000000000" pitchFamily="66" charset="-127"/>
            </a:endParaRPr>
          </a:p>
          <a:p>
            <a:pPr algn="ctr"/>
            <a:endParaRPr lang="de-DE" sz="100" dirty="0" smtClean="0">
              <a:latin typeface="Nanum Pen" panose="03040600000000000000" pitchFamily="66" charset="-127"/>
              <a:ea typeface="Nanum Pen" panose="03040600000000000000" pitchFamily="66" charset="-127"/>
            </a:endParaRPr>
          </a:p>
          <a:p>
            <a:pPr algn="ctr"/>
            <a:endParaRPr lang="de-DE" sz="100" dirty="0">
              <a:latin typeface="Nanum Pen" panose="03040600000000000000" pitchFamily="66" charset="-127"/>
              <a:ea typeface="Nanum Pen" panose="03040600000000000000" pitchFamily="66" charset="-127"/>
            </a:endParaRPr>
          </a:p>
          <a:p>
            <a:pPr algn="ctr"/>
            <a:endParaRPr lang="de-DE" sz="100" dirty="0" smtClean="0">
              <a:latin typeface="Nanum Pen" panose="03040600000000000000" pitchFamily="66" charset="-127"/>
              <a:ea typeface="Nanum Pen" panose="03040600000000000000" pitchFamily="66" charset="-127"/>
            </a:endParaRPr>
          </a:p>
          <a:p>
            <a:pPr algn="ctr"/>
            <a:endParaRPr lang="de-DE" sz="100" dirty="0">
              <a:latin typeface="Nanum Pen" panose="03040600000000000000" pitchFamily="66" charset="-127"/>
              <a:ea typeface="Nanum Pen" panose="03040600000000000000" pitchFamily="66" charset="-127"/>
            </a:endParaRPr>
          </a:p>
          <a:p>
            <a:pPr algn="ctr"/>
            <a:endParaRPr lang="de-DE" sz="100" dirty="0" smtClean="0">
              <a:latin typeface="Nanum Pen" panose="03040600000000000000" pitchFamily="66" charset="-127"/>
              <a:ea typeface="Nanum Pen" panose="03040600000000000000" pitchFamily="66" charset="-127"/>
            </a:endParaRPr>
          </a:p>
          <a:p>
            <a:pPr algn="ctr"/>
            <a:r>
              <a:rPr lang="de-DE" sz="3200" dirty="0" smtClean="0">
                <a:latin typeface="Nanum Pen" panose="03040600000000000000" pitchFamily="66" charset="-127"/>
                <a:ea typeface="Nanum Pen" panose="03040600000000000000" pitchFamily="66" charset="-127"/>
              </a:rPr>
              <a:t>Choice</a:t>
            </a:r>
          </a:p>
          <a:p>
            <a:pPr algn="ctr"/>
            <a:r>
              <a:rPr lang="de-DE" sz="3200" dirty="0" smtClean="0">
                <a:latin typeface="Nanum Pen" panose="03040600000000000000" pitchFamily="66" charset="-127"/>
                <a:ea typeface="Nanum Pen" panose="03040600000000000000" pitchFamily="66" charset="-127"/>
              </a:rPr>
              <a:t>Voice</a:t>
            </a:r>
          </a:p>
          <a:p>
            <a:pPr algn="ctr"/>
            <a:r>
              <a:rPr lang="de-DE" sz="3200" dirty="0" err="1">
                <a:latin typeface="Nanum Pen" panose="03040600000000000000" pitchFamily="66" charset="-127"/>
                <a:ea typeface="Nanum Pen" panose="03040600000000000000" pitchFamily="66" charset="-127"/>
              </a:rPr>
              <a:t>e</a:t>
            </a:r>
            <a:r>
              <a:rPr lang="de-DE" sz="3200" dirty="0" err="1" smtClean="0">
                <a:latin typeface="Nanum Pen" panose="03040600000000000000" pitchFamily="66" charset="-127"/>
                <a:ea typeface="Nanum Pen" panose="03040600000000000000" pitchFamily="66" charset="-127"/>
              </a:rPr>
              <a:t>xit</a:t>
            </a:r>
            <a:endParaRPr lang="de-DE" sz="3200" dirty="0">
              <a:latin typeface="Nanum Pen" panose="03040600000000000000" pitchFamily="66" charset="-127"/>
              <a:ea typeface="Nanum Pen" panose="03040600000000000000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886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96944" cy="5252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2400" dirty="0" smtClean="0"/>
              <a:t>Was tun bei Verdacht, Fragen, Sorgen… ?</a:t>
            </a:r>
            <a:endParaRPr lang="de-DE" sz="24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917339" y="1207383"/>
            <a:ext cx="6982383" cy="3904502"/>
          </a:xfrm>
        </p:spPr>
        <p:txBody>
          <a:bodyPr/>
          <a:lstStyle/>
          <a:p>
            <a:r>
              <a:rPr lang="de-DE" sz="1800" dirty="0">
                <a:sym typeface="Wingdings" panose="05000000000000000000" pitchFamily="2" charset="2"/>
              </a:rPr>
              <a:t>Kinderschutzbund-Hotline: 0162 898 7765, täglich 10 - 22 Uhr</a:t>
            </a:r>
          </a:p>
          <a:p>
            <a:endParaRPr lang="de-DE" sz="1200" dirty="0" smtClean="0"/>
          </a:p>
          <a:p>
            <a:r>
              <a:rPr lang="de-DE" sz="1800" dirty="0" smtClean="0"/>
              <a:t>Unklar, ob Jugendamt einbezogen werden muss?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		 </a:t>
            </a:r>
            <a:r>
              <a:rPr lang="de-DE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Beratungsstellen Diakonie, Caritas, Landratsamt</a:t>
            </a:r>
          </a:p>
          <a:p>
            <a:endParaRPr lang="de-DE" sz="700" dirty="0" smtClean="0">
              <a:sym typeface="Wingdings" panose="05000000000000000000" pitchFamily="2" charset="2"/>
            </a:endParaRPr>
          </a:p>
          <a:p>
            <a:endParaRPr lang="de-DE" sz="700" dirty="0">
              <a:sym typeface="Wingdings" panose="05000000000000000000" pitchFamily="2" charset="2"/>
            </a:endParaRPr>
          </a:p>
          <a:p>
            <a:endParaRPr lang="de-DE" sz="700" dirty="0" smtClean="0">
              <a:sym typeface="Wingdings" panose="05000000000000000000" pitchFamily="2" charset="2"/>
            </a:endParaRPr>
          </a:p>
          <a:p>
            <a:endParaRPr lang="de-DE" sz="700" dirty="0">
              <a:sym typeface="Wingdings" panose="05000000000000000000" pitchFamily="2" charset="2"/>
            </a:endParaRPr>
          </a:p>
          <a:p>
            <a:endParaRPr lang="de-DE" sz="700" dirty="0">
              <a:sym typeface="Wingdings" panose="05000000000000000000" pitchFamily="2" charset="2"/>
            </a:endParaRPr>
          </a:p>
          <a:p>
            <a:endParaRPr lang="de-DE" sz="900" dirty="0" smtClean="0">
              <a:sym typeface="Wingdings" panose="05000000000000000000" pitchFamily="2" charset="2"/>
            </a:endParaRPr>
          </a:p>
          <a:p>
            <a:r>
              <a:rPr lang="de-DE" sz="1800" dirty="0" smtClean="0">
                <a:sym typeface="Wingdings" panose="05000000000000000000" pitchFamily="2" charset="2"/>
              </a:rPr>
              <a:t>Sexualität/sexualisierte Gewalt?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		 </a:t>
            </a:r>
            <a:r>
              <a:rPr lang="de-DE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Fachstelle </a:t>
            </a:r>
            <a:r>
              <a:rPr lang="de-DE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JuMäx</a:t>
            </a:r>
            <a:endParaRPr lang="de-DE" dirty="0" smtClean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marL="1085850" lvl="1" indent="-342900">
              <a:buFont typeface="Wingdings" panose="05000000000000000000" pitchFamily="2" charset="2"/>
              <a:buChar char="à"/>
            </a:pPr>
            <a:endParaRPr lang="de-DE" sz="1050" dirty="0">
              <a:sym typeface="Wingdings" panose="05000000000000000000" pitchFamily="2" charset="2"/>
            </a:endParaRPr>
          </a:p>
          <a:p>
            <a:pPr marL="1085850" lvl="1" indent="-342900">
              <a:buFont typeface="Wingdings" panose="05000000000000000000" pitchFamily="2" charset="2"/>
              <a:buChar char="à"/>
            </a:pPr>
            <a:endParaRPr lang="de-DE" sz="300" dirty="0" smtClean="0">
              <a:sym typeface="Wingdings" panose="05000000000000000000" pitchFamily="2" charset="2"/>
            </a:endParaRPr>
          </a:p>
          <a:p>
            <a:pPr marL="1085850" lvl="1" indent="-342900">
              <a:buFont typeface="Wingdings" panose="05000000000000000000" pitchFamily="2" charset="2"/>
              <a:buChar char="à"/>
            </a:pPr>
            <a:endParaRPr lang="de-DE" sz="300" dirty="0">
              <a:sym typeface="Wingdings" panose="05000000000000000000" pitchFamily="2" charset="2"/>
            </a:endParaRPr>
          </a:p>
          <a:p>
            <a:pPr marL="1085850" lvl="1" indent="-342900">
              <a:buFont typeface="Wingdings" panose="05000000000000000000" pitchFamily="2" charset="2"/>
              <a:buChar char="à"/>
            </a:pPr>
            <a:endParaRPr lang="de-DE" sz="300" dirty="0" smtClean="0">
              <a:sym typeface="Wingdings" panose="05000000000000000000" pitchFamily="2" charset="2"/>
            </a:endParaRPr>
          </a:p>
          <a:p>
            <a:pPr marL="1085850" lvl="1" indent="-342900">
              <a:buFont typeface="Wingdings" panose="05000000000000000000" pitchFamily="2" charset="2"/>
              <a:buChar char="à"/>
            </a:pPr>
            <a:endParaRPr lang="de-DE" sz="300" dirty="0">
              <a:sym typeface="Wingdings" panose="05000000000000000000" pitchFamily="2" charset="2"/>
            </a:endParaRPr>
          </a:p>
          <a:p>
            <a:pPr marL="1085850" lvl="1" indent="-342900">
              <a:buFont typeface="Wingdings" panose="05000000000000000000" pitchFamily="2" charset="2"/>
              <a:buChar char="à"/>
            </a:pPr>
            <a:endParaRPr lang="de-DE" sz="300" dirty="0" smtClean="0">
              <a:sym typeface="Wingdings" panose="05000000000000000000" pitchFamily="2" charset="2"/>
            </a:endParaRPr>
          </a:p>
          <a:p>
            <a:pPr marL="1085850" lvl="1" indent="-342900">
              <a:buFont typeface="Wingdings" panose="05000000000000000000" pitchFamily="2" charset="2"/>
              <a:buChar char="à"/>
            </a:pPr>
            <a:endParaRPr lang="de-DE" sz="300" dirty="0">
              <a:sym typeface="Wingdings" panose="05000000000000000000" pitchFamily="2" charset="2"/>
            </a:endParaRPr>
          </a:p>
          <a:p>
            <a:pPr marL="1085850" lvl="1" indent="-342900">
              <a:buFont typeface="Wingdings" panose="05000000000000000000" pitchFamily="2" charset="2"/>
              <a:buChar char="à"/>
            </a:pPr>
            <a:endParaRPr lang="de-DE" sz="300" dirty="0" smtClean="0">
              <a:sym typeface="Wingdings" panose="05000000000000000000" pitchFamily="2" charset="2"/>
            </a:endParaRPr>
          </a:p>
          <a:p>
            <a:pPr marL="1085850" lvl="1" indent="-342900">
              <a:buFont typeface="Wingdings" panose="05000000000000000000" pitchFamily="2" charset="2"/>
              <a:buChar char="à"/>
            </a:pPr>
            <a:endParaRPr lang="de-DE" sz="300" dirty="0" smtClean="0">
              <a:sym typeface="Wingdings" panose="05000000000000000000" pitchFamily="2" charset="2"/>
            </a:endParaRPr>
          </a:p>
          <a:p>
            <a:pPr marL="1085850" lvl="1" indent="-342900">
              <a:buFont typeface="Wingdings" panose="05000000000000000000" pitchFamily="2" charset="2"/>
              <a:buChar char="à"/>
            </a:pPr>
            <a:endParaRPr lang="de-DE" sz="300" dirty="0">
              <a:sym typeface="Wingdings" panose="05000000000000000000" pitchFamily="2" charset="2"/>
            </a:endParaRPr>
          </a:p>
          <a:p>
            <a:pPr marL="1085850" lvl="1" indent="-342900">
              <a:buFont typeface="Wingdings" panose="05000000000000000000" pitchFamily="2" charset="2"/>
              <a:buChar char="à"/>
            </a:pPr>
            <a:endParaRPr lang="de-DE" sz="300" dirty="0" smtClean="0">
              <a:sym typeface="Wingdings" panose="05000000000000000000" pitchFamily="2" charset="2"/>
            </a:endParaRPr>
          </a:p>
          <a:p>
            <a:pPr marL="1085850" lvl="1" indent="-342900">
              <a:buFont typeface="Wingdings" panose="05000000000000000000" pitchFamily="2" charset="2"/>
              <a:buChar char="à"/>
            </a:pPr>
            <a:endParaRPr lang="de-DE" sz="300" dirty="0" smtClean="0">
              <a:sym typeface="Wingdings" panose="05000000000000000000" pitchFamily="2" charset="2"/>
            </a:endParaRPr>
          </a:p>
          <a:p>
            <a:r>
              <a:rPr lang="de-DE" sz="1800" dirty="0" smtClean="0">
                <a:sym typeface="Wingdings" panose="05000000000000000000" pitchFamily="2" charset="2"/>
              </a:rPr>
              <a:t>Einschätzung </a:t>
            </a:r>
            <a:r>
              <a:rPr lang="de-DE" sz="1800" dirty="0">
                <a:sym typeface="Wingdings" panose="05000000000000000000" pitchFamily="2" charset="2"/>
              </a:rPr>
              <a:t>KWG, akuter Handlungsbedarf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		 </a:t>
            </a:r>
            <a:r>
              <a:rPr lang="de-DE" dirty="0">
                <a:solidFill>
                  <a:srgbClr val="FF0000"/>
                </a:solidFill>
                <a:sym typeface="Wingdings" panose="05000000000000000000" pitchFamily="2" charset="2"/>
              </a:rPr>
              <a:t>Jugendamt Allgemeiner Sozialer Dienst</a:t>
            </a:r>
          </a:p>
        </p:txBody>
      </p:sp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835696" y="4005064"/>
            <a:ext cx="3456384" cy="5878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de-DE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anonyme </a:t>
            </a:r>
            <a:r>
              <a:rPr lang="de-DE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Beratung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de-DE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persönlich und/oder telefonisch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1835696" y="2503575"/>
            <a:ext cx="4320480" cy="5878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de-DE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Einschätzung Kindeswohlgefährdung </a:t>
            </a:r>
            <a:r>
              <a:rPr lang="de-DE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durch insoweit </a:t>
            </a:r>
            <a:r>
              <a:rPr lang="de-DE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erfahrene </a:t>
            </a:r>
            <a:r>
              <a:rPr lang="de-DE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Fachkraft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1835696" y="5491586"/>
            <a:ext cx="4680520" cy="5878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de-DE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Zuständigkeit richtet sich nach Wohnort des Kindes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de-DE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Meldung der Kindeswohlgefährdung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8" y="5180905"/>
            <a:ext cx="899591" cy="167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7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08803" y="260648"/>
            <a:ext cx="4134465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200" b="0" i="0" u="none" strike="noStrike" cap="none" normalizeH="0" baseline="0" dirty="0" smtClean="0">
              <a:ln>
                <a:noFill/>
              </a:ln>
              <a:solidFill>
                <a:srgbClr val="17161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de-DE" altLang="de-DE" sz="1200" b="1" dirty="0">
                <a:solidFill>
                  <a:srgbClr val="1716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Diakonie Psychologische Beratungsstelle</a:t>
            </a:r>
            <a:endParaRPr lang="de-DE" altLang="de-DE" sz="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rgbClr val="1716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Schellengasse 7 - 9</a:t>
            </a:r>
            <a:b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rgbClr val="1716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rgbClr val="1716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74072 Heilbronn</a:t>
            </a:r>
            <a:b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rgbClr val="1716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rgbClr val="1716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Telefon 0 71 31 / 96 44 20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rgbClr val="17161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rgbClr val="1716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rgbClr val="1716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rgbClr val="1716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Telefax 0 71 31 / 96 44 720</a:t>
            </a:r>
            <a:endParaRPr kumimoji="0" lang="de-DE" altLang="de-DE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rgbClr val="1716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pbs@diakonie-heilbronn.de</a:t>
            </a:r>
            <a:endParaRPr kumimoji="0" lang="de-DE" altLang="de-DE" sz="1200" b="0" i="0" u="none" strike="noStrike" cap="none" normalizeH="0" baseline="0" dirty="0" smtClean="0">
              <a:ln>
                <a:noFill/>
              </a:ln>
              <a:solidFill>
                <a:srgbClr val="17161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1200" dirty="0">
              <a:solidFill>
                <a:srgbClr val="1716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1" i="0" u="none" strike="noStrike" cap="none" normalizeH="0" baseline="0" dirty="0" smtClean="0">
                <a:ln>
                  <a:noFill/>
                </a:ln>
                <a:solidFill>
                  <a:srgbClr val="1716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Caritas Heilbronn-Hohenlohe</a:t>
            </a:r>
            <a:br>
              <a:rPr kumimoji="0" lang="de-DE" altLang="de-DE" sz="1200" b="1" i="0" u="none" strike="noStrike" cap="none" normalizeH="0" baseline="0" dirty="0" smtClean="0">
                <a:ln>
                  <a:noFill/>
                </a:ln>
                <a:solidFill>
                  <a:srgbClr val="1716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rgbClr val="1716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Heinrich-Fries-Haus</a:t>
            </a:r>
            <a:b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rgbClr val="1716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rgbClr val="1716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Bahnhofstra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rgbClr val="17161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ß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rgbClr val="1716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13</a:t>
            </a:r>
            <a:b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rgbClr val="1716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rgbClr val="1716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74072 Heilbronn</a:t>
            </a:r>
            <a:b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rgbClr val="1716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rgbClr val="1716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Tel: 07131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rgbClr val="17161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rgbClr val="1716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741-9034</a:t>
            </a:r>
            <a:b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rgbClr val="1716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rgbClr val="1716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Fax: 07131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rgbClr val="17161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rgbClr val="1716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741-9084</a:t>
            </a:r>
            <a:b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rgbClr val="1716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rgbClr val="1716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pfl@caritas-heilbronn-hohenlohe.de</a:t>
            </a:r>
            <a:r>
              <a:rPr kumimoji="0" lang="de-DE" altLang="de-DE" sz="1200" b="1" i="0" u="none" strike="noStrike" cap="none" normalizeH="0" baseline="0" dirty="0" smtClean="0">
                <a:ln>
                  <a:noFill/>
                </a:ln>
                <a:solidFill>
                  <a:srgbClr val="17161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1200" b="1" dirty="0">
              <a:solidFill>
                <a:srgbClr val="17161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1" i="0" u="none" strike="noStrike" cap="none" normalizeH="0" baseline="0" dirty="0" smtClean="0">
                <a:ln>
                  <a:noFill/>
                </a:ln>
                <a:solidFill>
                  <a:srgbClr val="1716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Beratungsstelle f</a:t>
            </a:r>
            <a:r>
              <a:rPr kumimoji="0" lang="de-DE" altLang="de-DE" sz="1200" b="1" i="0" u="none" strike="noStrike" cap="none" normalizeH="0" baseline="0" dirty="0" smtClean="0">
                <a:ln>
                  <a:noFill/>
                </a:ln>
                <a:solidFill>
                  <a:srgbClr val="17161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ü</a:t>
            </a:r>
            <a:r>
              <a:rPr kumimoji="0" lang="de-DE" altLang="de-DE" sz="1200" b="1" i="0" u="none" strike="noStrike" cap="none" normalizeH="0" baseline="0" dirty="0" smtClean="0">
                <a:ln>
                  <a:noFill/>
                </a:ln>
                <a:solidFill>
                  <a:srgbClr val="1716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 Familie und Jugend (Landratsamt)</a:t>
            </a:r>
            <a:endParaRPr kumimoji="0" lang="de-DE" altLang="de-DE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rgbClr val="1716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Sekretariat </a:t>
            </a:r>
            <a:endParaRPr kumimoji="0" lang="de-DE" altLang="de-DE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rgbClr val="1716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Zimmer: 292</a:t>
            </a:r>
            <a:endParaRPr kumimoji="0" lang="de-DE" altLang="de-DE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rgbClr val="1716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Sandra.Volk@landratsamt-heilbronn.de</a:t>
            </a:r>
            <a:endParaRPr kumimoji="0" lang="de-DE" altLang="de-DE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rgbClr val="1716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07131 994-338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716343" y="1916044"/>
            <a:ext cx="3672408" cy="2080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200" b="1" dirty="0">
                <a:solidFill>
                  <a:srgbClr val="1716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Rahel Croll</a:t>
            </a:r>
            <a:endParaRPr lang="de-D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200" dirty="0">
                <a:solidFill>
                  <a:srgbClr val="1716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Fachstelle </a:t>
            </a:r>
            <a:r>
              <a:rPr lang="de-DE" sz="1200" dirty="0" err="1">
                <a:solidFill>
                  <a:srgbClr val="1716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JuMäX</a:t>
            </a:r>
            <a:endParaRPr lang="de-D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225"/>
              </a:spcAft>
            </a:pPr>
            <a:r>
              <a:rPr lang="de-DE" sz="1200" dirty="0" smtClean="0">
                <a:solidFill>
                  <a:srgbClr val="1716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Jumaex@landratsamt-heilbronn.de</a:t>
            </a:r>
            <a:endParaRPr lang="de-D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225"/>
              </a:spcAft>
            </a:pPr>
            <a:r>
              <a:rPr lang="de-DE" sz="1200" dirty="0">
                <a:solidFill>
                  <a:srgbClr val="1716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07131 994-400</a:t>
            </a:r>
            <a:endParaRPr lang="de-D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200" b="1" dirty="0">
                <a:solidFill>
                  <a:srgbClr val="1716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D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200" b="1" dirty="0">
                <a:solidFill>
                  <a:srgbClr val="1716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Eva-Maria Hemer</a:t>
            </a:r>
            <a:endParaRPr lang="de-D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200" dirty="0">
                <a:solidFill>
                  <a:srgbClr val="1716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Fachstelle </a:t>
            </a:r>
            <a:r>
              <a:rPr lang="de-DE" sz="1200" dirty="0" err="1">
                <a:solidFill>
                  <a:srgbClr val="1716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JuMäX</a:t>
            </a:r>
            <a:endParaRPr lang="de-D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225"/>
              </a:spcAft>
            </a:pPr>
            <a:r>
              <a:rPr lang="de-DE" sz="1200" dirty="0" smtClean="0">
                <a:solidFill>
                  <a:srgbClr val="1716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Jumaex@landratsamt-heilbronn.de</a:t>
            </a:r>
            <a:endParaRPr lang="de-DE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225"/>
              </a:spcAft>
            </a:pPr>
            <a:r>
              <a:rPr lang="de-DE" sz="1200" dirty="0">
                <a:solidFill>
                  <a:srgbClr val="1716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07131 994-340</a:t>
            </a:r>
            <a:endParaRPr lang="de-DE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Grafik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343" y="244506"/>
            <a:ext cx="1944216" cy="1656184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2555776" y="4396143"/>
            <a:ext cx="4572000" cy="17912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600" b="1" dirty="0">
                <a:solidFill>
                  <a:srgbClr val="1716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Jugendamt Allgemeiner Sozialer Dienst</a:t>
            </a:r>
            <a:endParaRPr lang="de-DE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600" dirty="0">
                <a:solidFill>
                  <a:srgbClr val="1716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Lerchenstr. 40</a:t>
            </a:r>
            <a:endParaRPr lang="de-DE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600" dirty="0">
                <a:solidFill>
                  <a:srgbClr val="1716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74072 Heilbronn</a:t>
            </a:r>
            <a:endParaRPr lang="de-DE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600" dirty="0" smtClean="0">
                <a:solidFill>
                  <a:srgbClr val="1716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07131 </a:t>
            </a:r>
            <a:r>
              <a:rPr lang="de-DE" sz="1600" dirty="0">
                <a:solidFill>
                  <a:srgbClr val="1716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994-352</a:t>
            </a:r>
            <a:br>
              <a:rPr lang="de-DE" sz="1600" dirty="0">
                <a:solidFill>
                  <a:srgbClr val="1716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600" dirty="0">
                <a:solidFill>
                  <a:srgbClr val="1716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07131 994 6995</a:t>
            </a:r>
            <a:br>
              <a:rPr lang="de-DE" sz="1600" dirty="0">
                <a:solidFill>
                  <a:srgbClr val="1716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600" dirty="0" smtClean="0">
                <a:solidFill>
                  <a:srgbClr val="1716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jugendamt@landratsamt-heilbronn.de</a:t>
            </a:r>
            <a:endParaRPr lang="de-DE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48" y="5180905"/>
            <a:ext cx="899591" cy="167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429974" y="3167390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j-ea"/>
                <a:cs typeface="+mj-cs"/>
              </a:rPr>
              <a:t> 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95537" y="1052736"/>
            <a:ext cx="4896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  <a:latin typeface="+mn-lt"/>
              </a:rPr>
              <a:t>Bei Fragen und Beratung rund um Qualifizierung und Prävention zum Thema Kinderschutz im Verein:</a:t>
            </a:r>
          </a:p>
          <a:p>
            <a:endParaRPr lang="de-DE" sz="1600" dirty="0" smtClean="0">
              <a:latin typeface="+mn-lt"/>
            </a:endParaRPr>
          </a:p>
          <a:p>
            <a:r>
              <a:rPr lang="de-DE" sz="1400" dirty="0" smtClean="0">
                <a:latin typeface="+mn-lt"/>
              </a:rPr>
              <a:t>Stadt- </a:t>
            </a:r>
            <a:r>
              <a:rPr lang="de-DE" sz="1400" dirty="0">
                <a:latin typeface="+mn-lt"/>
              </a:rPr>
              <a:t>und Kreisjugendring </a:t>
            </a:r>
            <a:r>
              <a:rPr lang="de-DE" sz="1400" dirty="0" smtClean="0">
                <a:latin typeface="+mn-lt"/>
              </a:rPr>
              <a:t>Heilbronn </a:t>
            </a:r>
            <a:r>
              <a:rPr lang="de-DE" sz="1400" dirty="0">
                <a:latin typeface="+mn-lt"/>
              </a:rPr>
              <a:t>e. V.</a:t>
            </a:r>
          </a:p>
          <a:p>
            <a:r>
              <a:rPr lang="de-DE" sz="1400" dirty="0" smtClean="0">
                <a:latin typeface="+mn-lt"/>
              </a:rPr>
              <a:t>Ansprechpartnerin: Mirjam </a:t>
            </a:r>
            <a:r>
              <a:rPr lang="de-DE" sz="1400" dirty="0">
                <a:latin typeface="+mn-lt"/>
              </a:rPr>
              <a:t>Sperrfechter (Bildungsreferentin)</a:t>
            </a:r>
          </a:p>
          <a:p>
            <a:r>
              <a:rPr lang="de-DE" sz="1400" dirty="0">
                <a:latin typeface="+mn-lt"/>
              </a:rPr>
              <a:t>Schützenstraße 16</a:t>
            </a:r>
          </a:p>
          <a:p>
            <a:r>
              <a:rPr lang="de-DE" sz="1400" dirty="0">
                <a:latin typeface="+mn-lt"/>
              </a:rPr>
              <a:t>74072 Heilbronn</a:t>
            </a:r>
          </a:p>
          <a:p>
            <a:r>
              <a:rPr lang="de-DE" sz="1400" dirty="0">
                <a:latin typeface="+mn-lt"/>
              </a:rPr>
              <a:t>Telefon: </a:t>
            </a:r>
            <a:r>
              <a:rPr lang="de-DE" sz="1400" dirty="0" smtClean="0">
                <a:latin typeface="+mn-lt"/>
              </a:rPr>
              <a:t>07131 </a:t>
            </a:r>
            <a:r>
              <a:rPr lang="de-DE" sz="1400" dirty="0">
                <a:latin typeface="+mn-lt"/>
              </a:rPr>
              <a:t>2718777</a:t>
            </a:r>
          </a:p>
          <a:p>
            <a:r>
              <a:rPr lang="de-DE" sz="1400" dirty="0" smtClean="0">
                <a:latin typeface="+mn-lt"/>
              </a:rPr>
              <a:t>Telefax</a:t>
            </a:r>
            <a:r>
              <a:rPr lang="de-DE" sz="1400" dirty="0">
                <a:latin typeface="+mn-lt"/>
              </a:rPr>
              <a:t>: </a:t>
            </a:r>
            <a:r>
              <a:rPr lang="de-DE" sz="1400" dirty="0" smtClean="0">
                <a:latin typeface="+mn-lt"/>
              </a:rPr>
              <a:t>07131 </a:t>
            </a:r>
            <a:r>
              <a:rPr lang="de-DE" sz="1400" dirty="0">
                <a:latin typeface="+mn-lt"/>
              </a:rPr>
              <a:t>2718776</a:t>
            </a:r>
          </a:p>
          <a:p>
            <a:r>
              <a:rPr lang="de-DE" sz="1400" dirty="0" smtClean="0">
                <a:latin typeface="+mn-lt"/>
              </a:rPr>
              <a:t>E-Mail</a:t>
            </a:r>
            <a:r>
              <a:rPr lang="de-DE" sz="1400" dirty="0">
                <a:latin typeface="+mn-lt"/>
              </a:rPr>
              <a:t>: </a:t>
            </a:r>
            <a:r>
              <a:rPr lang="de-DE" sz="1400" dirty="0" smtClean="0">
                <a:latin typeface="+mn-lt"/>
              </a:rPr>
              <a:t>Mirjam.Sperrfechter@skjr-hn.de</a:t>
            </a:r>
            <a:endParaRPr lang="de-DE" sz="1400" dirty="0">
              <a:latin typeface="+mn-lt"/>
            </a:endParaRPr>
          </a:p>
          <a:p>
            <a:r>
              <a:rPr lang="de-DE" sz="1400" dirty="0">
                <a:latin typeface="+mn-lt"/>
              </a:rPr>
              <a:t>Internet: www.skjr-hn.de</a:t>
            </a:r>
          </a:p>
        </p:txBody>
      </p:sp>
      <p:sp>
        <p:nvSpPr>
          <p:cNvPr id="6" name="Rechteck 5"/>
          <p:cNvSpPr/>
          <p:nvPr/>
        </p:nvSpPr>
        <p:spPr>
          <a:xfrm>
            <a:off x="4209823" y="2708920"/>
            <a:ext cx="453650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  <a:latin typeface="+mn-lt"/>
              </a:rPr>
              <a:t>Bei Fragen und Beratung rund um den Vereinbarungsabschluss nach § 72 a Abs. 2,4 SGB VIII und zum Bundeskinderschutzgesetz:</a:t>
            </a:r>
          </a:p>
          <a:p>
            <a:endParaRPr lang="de-DE" sz="1400" dirty="0">
              <a:latin typeface="+mn-lt"/>
            </a:endParaRPr>
          </a:p>
          <a:p>
            <a:r>
              <a:rPr lang="de-DE" sz="1400" dirty="0" smtClean="0">
                <a:latin typeface="+mn-lt"/>
              </a:rPr>
              <a:t>Landratsamt </a:t>
            </a:r>
            <a:r>
              <a:rPr lang="de-DE" sz="1400" dirty="0">
                <a:latin typeface="+mn-lt"/>
              </a:rPr>
              <a:t>Heilbronn</a:t>
            </a:r>
          </a:p>
          <a:p>
            <a:r>
              <a:rPr lang="de-DE" sz="1400" dirty="0">
                <a:latin typeface="+mn-lt"/>
              </a:rPr>
              <a:t>Jugendamt</a:t>
            </a:r>
          </a:p>
          <a:p>
            <a:r>
              <a:rPr lang="de-DE" sz="1400" dirty="0" smtClean="0">
                <a:latin typeface="+mn-lt"/>
              </a:rPr>
              <a:t>Kreisjugendreferat</a:t>
            </a:r>
            <a:endParaRPr lang="de-DE" sz="1400" dirty="0">
              <a:latin typeface="+mn-lt"/>
            </a:endParaRPr>
          </a:p>
          <a:p>
            <a:r>
              <a:rPr lang="de-DE" sz="1400" dirty="0">
                <a:latin typeface="+mn-lt"/>
              </a:rPr>
              <a:t>Lerchenstraße 40</a:t>
            </a:r>
          </a:p>
          <a:p>
            <a:r>
              <a:rPr lang="de-DE" sz="1400" dirty="0">
                <a:latin typeface="+mn-lt"/>
              </a:rPr>
              <a:t>74072 Heilbronn</a:t>
            </a:r>
          </a:p>
          <a:p>
            <a:r>
              <a:rPr lang="it-IT" sz="1400" dirty="0">
                <a:latin typeface="+mn-lt"/>
              </a:rPr>
              <a:t>Telefon: 07131 </a:t>
            </a:r>
            <a:r>
              <a:rPr lang="it-IT" sz="1400" dirty="0" smtClean="0">
                <a:latin typeface="+mn-lt"/>
              </a:rPr>
              <a:t>994-</a:t>
            </a:r>
            <a:r>
              <a:rPr lang="de-DE" sz="1400" dirty="0" smtClean="0">
                <a:latin typeface="+mn-lt"/>
              </a:rPr>
              <a:t>7694 oder -492</a:t>
            </a:r>
            <a:endParaRPr lang="de-DE" sz="1400" dirty="0">
              <a:latin typeface="+mn-lt"/>
            </a:endParaRPr>
          </a:p>
          <a:p>
            <a:r>
              <a:rPr lang="it-IT" sz="1400" dirty="0">
                <a:latin typeface="+mn-lt"/>
              </a:rPr>
              <a:t>Telefax: 07131 994-141</a:t>
            </a:r>
            <a:endParaRPr lang="de-DE" sz="1400" dirty="0">
              <a:latin typeface="+mn-lt"/>
            </a:endParaRPr>
          </a:p>
          <a:p>
            <a:r>
              <a:rPr lang="it-IT" sz="1400" dirty="0">
                <a:latin typeface="+mn-lt"/>
              </a:rPr>
              <a:t>E-Mail: </a:t>
            </a:r>
            <a:r>
              <a:rPr lang="it-IT" sz="1400" dirty="0" smtClean="0">
                <a:latin typeface="+mn-lt"/>
              </a:rPr>
              <a:t>kreisjugendreferat@landratsamt-heilbronn.de</a:t>
            </a:r>
            <a:endParaRPr lang="de-DE" sz="1400" dirty="0">
              <a:latin typeface="+mn-lt"/>
            </a:endParaRPr>
          </a:p>
          <a:p>
            <a:r>
              <a:rPr lang="de-DE" sz="1400" dirty="0">
                <a:latin typeface="+mn-lt"/>
              </a:rPr>
              <a:t>Internet: www.landratsamt-heilbronn.de</a:t>
            </a:r>
          </a:p>
        </p:txBody>
      </p:sp>
      <p:sp>
        <p:nvSpPr>
          <p:cNvPr id="9" name="Titel 2"/>
          <p:cNvSpPr txBox="1">
            <a:spLocks/>
          </p:cNvSpPr>
          <p:nvPr/>
        </p:nvSpPr>
        <p:spPr>
          <a:xfrm>
            <a:off x="501411" y="402928"/>
            <a:ext cx="7416824" cy="5252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de-DE" sz="3200" b="1" kern="1200" cap="all" dirty="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2800" dirty="0" smtClean="0">
                <a:ln w="18415" cmpd="sng">
                  <a:noFill/>
                  <a:prstDash val="solid"/>
                </a:ln>
                <a:solidFill>
                  <a:srgbClr val="92D050"/>
                </a:solidFill>
              </a:rPr>
              <a:t>Kontakt</a:t>
            </a:r>
            <a:endParaRPr lang="de-DE" sz="2800" dirty="0">
              <a:ln w="18415" cmpd="sng">
                <a:noFill/>
                <a:prstDash val="solid"/>
              </a:ln>
              <a:solidFill>
                <a:srgbClr val="92D05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8" y="5180905"/>
            <a:ext cx="899591" cy="167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0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429974" y="3167390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j-ea"/>
                <a:cs typeface="+mj-cs"/>
              </a:rPr>
              <a:t> 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67544" y="99743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+mn-lt"/>
              </a:rPr>
              <a:t>Allgemein zur Umsetzung des §72 a SGB VIII:</a:t>
            </a:r>
          </a:p>
          <a:p>
            <a:pPr marL="342900" indent="-342900">
              <a:buFont typeface="Wingdings" charset="2"/>
              <a:buChar char="§"/>
            </a:pPr>
            <a:r>
              <a:rPr lang="de-DE" sz="1800" dirty="0" smtClean="0">
                <a:solidFill>
                  <a:srgbClr val="FF0000"/>
                </a:solidFill>
                <a:latin typeface="+mn-lt"/>
              </a:rPr>
              <a:t>www.kvjs.de</a:t>
            </a:r>
          </a:p>
          <a:p>
            <a:pPr marL="342900" indent="-342900">
              <a:buFont typeface="Wingdings" charset="2"/>
              <a:buChar char="§"/>
            </a:pPr>
            <a:r>
              <a:rPr lang="de-DE" sz="1800" dirty="0" smtClean="0">
                <a:solidFill>
                  <a:srgbClr val="FF0000"/>
                </a:solidFill>
                <a:latin typeface="+mn-lt"/>
              </a:rPr>
              <a:t>www.ljr-bw.de</a:t>
            </a:r>
          </a:p>
          <a:p>
            <a:pPr marL="342900" indent="-342900">
              <a:buFont typeface="Wingdings" charset="2"/>
              <a:buChar char="§"/>
            </a:pPr>
            <a:r>
              <a:rPr lang="de-DE" sz="1800" dirty="0">
                <a:latin typeface="+mn-lt"/>
              </a:rPr>
              <a:t>b</a:t>
            </a:r>
            <a:r>
              <a:rPr lang="de-DE" sz="1800" dirty="0" smtClean="0">
                <a:latin typeface="+mn-lt"/>
              </a:rPr>
              <a:t>ei den verschiedenen Dachverbänden</a:t>
            </a:r>
            <a:endParaRPr lang="de-DE" sz="1800" dirty="0"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01411" y="2420888"/>
            <a:ext cx="864096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+mj-lt"/>
              </a:rPr>
              <a:t>Zur Umsetzung im Landkreis Heilbronn:</a:t>
            </a:r>
          </a:p>
          <a:p>
            <a:endParaRPr lang="de-DE" sz="600" dirty="0" smtClean="0">
              <a:latin typeface="+mj-lt"/>
            </a:endParaRPr>
          </a:p>
          <a:p>
            <a:pPr marL="285750" indent="-285750">
              <a:buFont typeface="Wingdings" charset="2"/>
              <a:buChar char="§"/>
            </a:pPr>
            <a:r>
              <a:rPr lang="de-DE" sz="1800" dirty="0" smtClean="0">
                <a:solidFill>
                  <a:srgbClr val="FF0000"/>
                </a:solidFill>
                <a:latin typeface="+mj-lt"/>
              </a:rPr>
              <a:t>www.landkreis-heilbronn.de</a:t>
            </a:r>
            <a:endParaRPr lang="de-DE" sz="1800" dirty="0" smtClean="0">
              <a:latin typeface="+mj-lt"/>
            </a:endParaRPr>
          </a:p>
          <a:p>
            <a:pPr marL="742950" lvl="1" indent="-285750">
              <a:buFont typeface="Wingdings" charset="2"/>
              <a:buChar char="§"/>
            </a:pPr>
            <a:r>
              <a:rPr lang="de-DE" sz="1800" dirty="0">
                <a:latin typeface="+mj-lt"/>
              </a:rPr>
              <a:t>d</a:t>
            </a:r>
            <a:r>
              <a:rPr lang="de-DE" sz="1800" dirty="0" smtClean="0">
                <a:latin typeface="+mj-lt"/>
              </a:rPr>
              <a:t>ie Vereinbarung inklusive Anlagen (zum Download)</a:t>
            </a:r>
          </a:p>
          <a:p>
            <a:pPr marL="742950" lvl="1" indent="-285750">
              <a:buFont typeface="Wingdings" charset="2"/>
              <a:buChar char="§"/>
            </a:pPr>
            <a:r>
              <a:rPr lang="de-DE" sz="1800" dirty="0" smtClean="0">
                <a:latin typeface="+mj-lt"/>
              </a:rPr>
              <a:t>Präsentation zum Thema (zum Download)</a:t>
            </a:r>
          </a:p>
          <a:p>
            <a:pPr lvl="1"/>
            <a:endParaRPr lang="de-DE" sz="1000" dirty="0" smtClean="0">
              <a:latin typeface="+mj-lt"/>
            </a:endParaRPr>
          </a:p>
          <a:p>
            <a:pPr marL="285750" lvl="1" indent="-285750">
              <a:buFont typeface="Wingdings" charset="2"/>
              <a:buChar char="§"/>
            </a:pPr>
            <a:r>
              <a:rPr lang="de-DE" sz="1800" dirty="0" smtClean="0">
                <a:solidFill>
                  <a:srgbClr val="FF0000"/>
                </a:solidFill>
                <a:latin typeface="+mj-lt"/>
              </a:rPr>
              <a:t>www.skjr-hn.de</a:t>
            </a:r>
            <a:endParaRPr lang="de-DE" sz="1800" dirty="0" smtClean="0">
              <a:latin typeface="+mj-lt"/>
            </a:endParaRPr>
          </a:p>
          <a:p>
            <a:pPr marL="742950" lvl="2" indent="-285750">
              <a:buFont typeface="Wingdings" charset="2"/>
              <a:buChar char="§"/>
            </a:pPr>
            <a:r>
              <a:rPr lang="de-DE" sz="1800" dirty="0" smtClean="0">
                <a:latin typeface="+mj-lt"/>
              </a:rPr>
              <a:t>Arbeitshilfen zur Umsetzung des Kinderschutzes im eigenen Verein/Verband (Checkliste, Gesprächsprotokoll...)</a:t>
            </a:r>
          </a:p>
          <a:p>
            <a:pPr marL="742950" lvl="2" indent="-285750">
              <a:buFont typeface="Wingdings" charset="2"/>
              <a:buChar char="§"/>
            </a:pPr>
            <a:r>
              <a:rPr lang="de-DE" sz="1800" dirty="0" smtClean="0">
                <a:latin typeface="+mj-lt"/>
              </a:rPr>
              <a:t>Fortbildungsangebote:</a:t>
            </a:r>
          </a:p>
          <a:p>
            <a:pPr marL="1200150" lvl="3" indent="-285750">
              <a:buFont typeface="Wingdings" charset="2"/>
              <a:buChar char="§"/>
            </a:pPr>
            <a:r>
              <a:rPr lang="de-DE" sz="1800" dirty="0" smtClean="0">
                <a:latin typeface="+mj-lt"/>
              </a:rPr>
              <a:t>Schutz- und Präventionskonzept</a:t>
            </a:r>
          </a:p>
          <a:p>
            <a:pPr marL="1200150" lvl="3" indent="-285750">
              <a:buFont typeface="Wingdings" charset="2"/>
              <a:buChar char="§"/>
            </a:pPr>
            <a:r>
              <a:rPr lang="de-DE" sz="1800" dirty="0" smtClean="0">
                <a:latin typeface="+mj-lt"/>
              </a:rPr>
              <a:t>Erkennen und Handeln bei Kindeswohlgefährdung im Verein</a:t>
            </a:r>
          </a:p>
          <a:p>
            <a:pPr marL="1200150" lvl="3" indent="-285750">
              <a:buFont typeface="Wingdings" charset="2"/>
              <a:buChar char="§"/>
            </a:pPr>
            <a:r>
              <a:rPr lang="de-DE" sz="1800" dirty="0" smtClean="0">
                <a:latin typeface="+mj-lt"/>
              </a:rPr>
              <a:t>Umgang mit der Einsichtnahme in erweiterte Führungszeugnisse/ Schulung von Verantwortlichen</a:t>
            </a:r>
          </a:p>
          <a:p>
            <a:pPr marL="1200150" lvl="3" indent="-285750">
              <a:buFont typeface="Wingdings" charset="2"/>
              <a:buChar char="§"/>
            </a:pPr>
            <a:endParaRPr lang="de-DE" sz="1800" dirty="0" smtClean="0">
              <a:latin typeface="+mj-lt"/>
            </a:endParaRPr>
          </a:p>
          <a:p>
            <a:pPr marL="742950" lvl="2" indent="-285750">
              <a:buFont typeface="Wingdings" charset="2"/>
              <a:buChar char="§"/>
            </a:pPr>
            <a:endParaRPr lang="de-DE" sz="1800" dirty="0" smtClean="0">
              <a:latin typeface="+mj-lt"/>
            </a:endParaRPr>
          </a:p>
          <a:p>
            <a:pPr marL="742950" lvl="1" indent="-285750">
              <a:buFont typeface="Wingdings" charset="2"/>
              <a:buChar char="§"/>
            </a:pPr>
            <a:endParaRPr lang="de-DE" sz="1800" dirty="0" smtClean="0">
              <a:latin typeface="+mj-lt"/>
            </a:endParaRPr>
          </a:p>
        </p:txBody>
      </p:sp>
      <p:sp>
        <p:nvSpPr>
          <p:cNvPr id="9" name="Titel 2"/>
          <p:cNvSpPr txBox="1">
            <a:spLocks/>
          </p:cNvSpPr>
          <p:nvPr/>
        </p:nvSpPr>
        <p:spPr>
          <a:xfrm>
            <a:off x="501411" y="402928"/>
            <a:ext cx="7416824" cy="5252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de-DE" sz="3200" b="1" kern="1200" cap="all" dirty="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dirty="0" smtClean="0">
                <a:solidFill>
                  <a:srgbClr val="92D050"/>
                </a:solidFill>
              </a:rPr>
              <a:t>Informationen und Unterlagen</a:t>
            </a:r>
            <a:endParaRPr lang="de-DE" sz="2800" dirty="0">
              <a:ln w="18415" cmpd="sng">
                <a:noFill/>
                <a:prstDash val="solid"/>
              </a:ln>
              <a:solidFill>
                <a:srgbClr val="92D050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8" y="5180905"/>
            <a:ext cx="899591" cy="167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8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950459" y="1382400"/>
            <a:ext cx="2109373" cy="1308046"/>
          </a:xfrm>
        </p:spPr>
        <p:txBody>
          <a:bodyPr/>
          <a:lstStyle/>
          <a:p>
            <a:r>
              <a:rPr lang="de-DE" dirty="0" smtClean="0"/>
              <a:t>Inhalt der Vereinbarung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3419872" y="1382400"/>
            <a:ext cx="4968552" cy="3585625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500"/>
              </a:spcBef>
              <a:buAutoNum type="arabicPeriod"/>
            </a:pPr>
            <a:r>
              <a:rPr lang="de-DE" sz="1800" dirty="0" smtClean="0"/>
              <a:t>Ziel der Vereinbarung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AutoNum type="arabicPeriod"/>
            </a:pPr>
            <a:r>
              <a:rPr lang="de-DE" sz="1800" dirty="0" smtClean="0"/>
              <a:t>Beschäftigung und Mitarbeit von neben- und ehrenamtlich tätigen Personen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AutoNum type="arabicPeriod"/>
            </a:pPr>
            <a:r>
              <a:rPr lang="de-DE" sz="1800" dirty="0" smtClean="0"/>
              <a:t>Vorlage des erweiterten Führungszeugnisses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AutoNum type="arabicPeriod"/>
            </a:pPr>
            <a:r>
              <a:rPr lang="de-DE" sz="1800" dirty="0" smtClean="0"/>
              <a:t>Sensibilisierung und Prävention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AutoNum type="arabicPeriod"/>
            </a:pPr>
            <a:r>
              <a:rPr lang="de-DE" sz="1800" dirty="0" smtClean="0"/>
              <a:t>Einsichtnahme und Risikoeinschätzung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AutoNum type="arabicPeriod"/>
            </a:pPr>
            <a:r>
              <a:rPr lang="de-DE" sz="1800" dirty="0" smtClean="0"/>
              <a:t>Verpflichtungserklärung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AutoNum type="arabicPeriod"/>
            </a:pPr>
            <a:r>
              <a:rPr lang="de-DE" sz="1800" dirty="0" smtClean="0"/>
              <a:t>Neben- und Ehrenamtliche mit Wohnsitz um Ausland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AutoNum type="arabicPeriod"/>
            </a:pPr>
            <a:r>
              <a:rPr lang="de-DE" sz="1800" dirty="0" smtClean="0"/>
              <a:t>Zusammenarbeit der Vereinbarungspartner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AutoNum type="arabicPeriod"/>
            </a:pPr>
            <a:r>
              <a:rPr lang="de-DE" sz="1800" dirty="0" smtClean="0"/>
              <a:t>Inkrafttreten und Kündigungsmöglichkeit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de-DE" sz="1800" dirty="0" smtClean="0"/>
              <a:t>Anlagen (1-7)</a:t>
            </a:r>
            <a:endParaRPr lang="de-DE" sz="1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Vereinbarung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870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429974" y="3167390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j-ea"/>
                <a:cs typeface="+mj-cs"/>
              </a:rPr>
              <a:t> 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49796" y="1268760"/>
            <a:ext cx="849694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+mn-lt"/>
              </a:rPr>
              <a:t>Bestmöglicher </a:t>
            </a:r>
            <a:r>
              <a:rPr lang="de-DE" sz="2000" b="1" dirty="0">
                <a:latin typeface="+mn-lt"/>
              </a:rPr>
              <a:t>Schutz von Kindern und </a:t>
            </a:r>
            <a:r>
              <a:rPr lang="de-DE" sz="2000" b="1" dirty="0" smtClean="0">
                <a:latin typeface="+mn-lt"/>
              </a:rPr>
              <a:t>Jugendlichen</a:t>
            </a:r>
            <a:r>
              <a:rPr lang="de-DE" sz="1800" dirty="0" smtClean="0">
                <a:latin typeface="+mn-lt"/>
              </a:rPr>
              <a:t> </a:t>
            </a:r>
          </a:p>
          <a:p>
            <a:r>
              <a:rPr lang="de-DE" sz="1800" dirty="0" smtClean="0">
                <a:latin typeface="+mn-lt"/>
              </a:rPr>
              <a:t>vor </a:t>
            </a:r>
            <a:r>
              <a:rPr lang="de-DE" sz="1800" dirty="0">
                <a:latin typeface="+mn-lt"/>
              </a:rPr>
              <a:t>Kindeswohlgefährdung und sexualisierter </a:t>
            </a:r>
            <a:r>
              <a:rPr lang="de-DE" sz="1800" dirty="0" smtClean="0">
                <a:latin typeface="+mn-lt"/>
              </a:rPr>
              <a:t>Gewalt</a:t>
            </a:r>
          </a:p>
          <a:p>
            <a:endParaRPr lang="de-DE" sz="1800" dirty="0" smtClean="0">
              <a:latin typeface="+mn-lt"/>
            </a:endParaRPr>
          </a:p>
          <a:p>
            <a:r>
              <a:rPr lang="de-DE" sz="1800" dirty="0">
                <a:latin typeface="+mn-lt"/>
              </a:rPr>
              <a:t>	</a:t>
            </a:r>
            <a:r>
              <a:rPr lang="de-DE" sz="1800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de-DE" sz="2000" b="1" cap="all" dirty="0">
                <a:solidFill>
                  <a:srgbClr val="92D050"/>
                </a:solidFill>
                <a:latin typeface="Arial"/>
                <a:ea typeface="+mj-ea"/>
                <a:cs typeface="Arial"/>
                <a:sym typeface="Wingdings" panose="05000000000000000000" pitchFamily="2" charset="2"/>
              </a:rPr>
              <a:t>durch Sensibilisierung und Prävention</a:t>
            </a:r>
            <a:endParaRPr lang="de-DE" sz="2000" b="1" cap="all" dirty="0">
              <a:solidFill>
                <a:srgbClr val="92D050"/>
              </a:solidFill>
              <a:latin typeface="Arial"/>
              <a:ea typeface="+mj-ea"/>
              <a:cs typeface="Arial"/>
            </a:endParaRPr>
          </a:p>
          <a:p>
            <a:endParaRPr lang="de-DE" sz="1800" dirty="0" smtClean="0">
              <a:latin typeface="+mn-lt"/>
            </a:endParaRPr>
          </a:p>
          <a:p>
            <a:r>
              <a:rPr lang="de-DE" sz="2000" b="1" dirty="0" smtClean="0">
                <a:latin typeface="+mn-lt"/>
              </a:rPr>
              <a:t>Die Gewährleistung von Schutz für Kinder </a:t>
            </a:r>
            <a:r>
              <a:rPr lang="de-DE" sz="2000" b="1" dirty="0">
                <a:latin typeface="+mn-lt"/>
              </a:rPr>
              <a:t>und Jugendlichen </a:t>
            </a:r>
            <a:endParaRPr lang="de-DE" sz="2000" b="1" dirty="0" smtClean="0">
              <a:latin typeface="+mn-lt"/>
            </a:endParaRPr>
          </a:p>
          <a:p>
            <a:r>
              <a:rPr lang="de-DE" sz="1800" dirty="0" smtClean="0">
                <a:latin typeface="+mn-lt"/>
              </a:rPr>
              <a:t>durch </a:t>
            </a:r>
            <a:r>
              <a:rPr lang="de-DE" sz="1800" dirty="0">
                <a:latin typeface="+mn-lt"/>
              </a:rPr>
              <a:t>geeignete Personen im Sinne des § 72 a SGB </a:t>
            </a:r>
            <a:r>
              <a:rPr lang="de-DE" sz="1800" dirty="0" smtClean="0">
                <a:latin typeface="+mn-lt"/>
              </a:rPr>
              <a:t>VIII. </a:t>
            </a:r>
          </a:p>
          <a:p>
            <a:endParaRPr lang="de-DE" sz="1800" dirty="0">
              <a:latin typeface="+mn-lt"/>
            </a:endParaRPr>
          </a:p>
          <a:p>
            <a:r>
              <a:rPr lang="de-DE" sz="1800" dirty="0" smtClean="0">
                <a:latin typeface="+mn-lt"/>
                <a:sym typeface="Wingdings" panose="05000000000000000000" pitchFamily="2" charset="2"/>
              </a:rPr>
              <a:t>	 </a:t>
            </a:r>
            <a:r>
              <a:rPr lang="de-DE" sz="2000" b="1" cap="all" dirty="0">
                <a:solidFill>
                  <a:srgbClr val="92D050"/>
                </a:solidFill>
                <a:latin typeface="Arial"/>
                <a:ea typeface="+mj-ea"/>
                <a:cs typeface="Arial"/>
                <a:sym typeface="Wingdings" panose="05000000000000000000" pitchFamily="2" charset="2"/>
              </a:rPr>
              <a:t>Tätigkeitsausschluss von einschlägig </a:t>
            </a:r>
            <a:r>
              <a:rPr lang="de-DE" sz="2000" b="1" cap="all" dirty="0" smtClean="0">
                <a:solidFill>
                  <a:srgbClr val="92D050"/>
                </a:solidFill>
                <a:latin typeface="Arial"/>
                <a:ea typeface="+mj-ea"/>
                <a:cs typeface="Arial"/>
                <a:sym typeface="Wingdings" panose="05000000000000000000" pitchFamily="2" charset="2"/>
              </a:rPr>
              <a:t>		vorbestraften Personen</a:t>
            </a:r>
          </a:p>
          <a:p>
            <a:endParaRPr lang="de-DE" sz="2000" b="1" cap="all" dirty="0">
              <a:solidFill>
                <a:srgbClr val="92D050"/>
              </a:solidFill>
              <a:latin typeface="Arial"/>
              <a:ea typeface="+mj-ea"/>
              <a:cs typeface="Arial"/>
            </a:endParaRPr>
          </a:p>
          <a:p>
            <a:r>
              <a:rPr lang="de-DE" sz="1800" dirty="0">
                <a:latin typeface="+mn-lt"/>
              </a:rPr>
              <a:t>	</a:t>
            </a:r>
            <a:r>
              <a:rPr lang="de-DE" sz="1800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de-DE" sz="2000" b="1" cap="all" dirty="0">
                <a:solidFill>
                  <a:srgbClr val="92D050"/>
                </a:solidFill>
                <a:latin typeface="Arial"/>
                <a:ea typeface="+mj-ea"/>
                <a:cs typeface="Arial"/>
                <a:sym typeface="Wingdings" panose="05000000000000000000" pitchFamily="2" charset="2"/>
              </a:rPr>
              <a:t>Durch Vorlage erweitertes Führungszeugnis</a:t>
            </a:r>
            <a:endParaRPr lang="de-DE" sz="2000" b="1" cap="all" dirty="0">
              <a:solidFill>
                <a:srgbClr val="92D05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0" name="Titel 2"/>
          <p:cNvSpPr txBox="1">
            <a:spLocks/>
          </p:cNvSpPr>
          <p:nvPr/>
        </p:nvSpPr>
        <p:spPr>
          <a:xfrm>
            <a:off x="501411" y="402928"/>
            <a:ext cx="7416824" cy="5252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de-DE" sz="3200" b="1" kern="1200" cap="all" dirty="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dirty="0" smtClean="0">
                <a:solidFill>
                  <a:srgbClr val="92D050"/>
                </a:solidFill>
              </a:rPr>
              <a:t>Ziel der Vereinbarung</a:t>
            </a:r>
            <a:endParaRPr lang="de-DE" sz="2800" dirty="0">
              <a:ln w="18415" cmpd="sng">
                <a:noFill/>
                <a:prstDash val="solid"/>
              </a:ln>
              <a:solidFill>
                <a:srgbClr val="92D05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180904"/>
            <a:ext cx="899591" cy="167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5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429974" y="3167390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j-ea"/>
                <a:cs typeface="+mj-cs"/>
              </a:rPr>
              <a:t> 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83568" y="1052736"/>
            <a:ext cx="792088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+mn-lt"/>
              </a:rPr>
              <a:t>Vor Aufnahme der </a:t>
            </a:r>
            <a:r>
              <a:rPr lang="de-DE" sz="1800" dirty="0">
                <a:latin typeface="+mn-lt"/>
              </a:rPr>
              <a:t>Beschäftigung </a:t>
            </a:r>
            <a:r>
              <a:rPr lang="de-DE" sz="1800" b="1" i="1" dirty="0">
                <a:latin typeface="+mn-lt"/>
              </a:rPr>
              <a:t>erweitertes polizeiliches Führungszeugnis </a:t>
            </a:r>
            <a:r>
              <a:rPr lang="de-DE" sz="1800" dirty="0">
                <a:latin typeface="+mn-lt"/>
              </a:rPr>
              <a:t>(§§ 30 Absatz 5, 30a Abs. 1 </a:t>
            </a:r>
            <a:r>
              <a:rPr lang="de-DE" sz="1800" dirty="0" smtClean="0">
                <a:latin typeface="+mn-lt"/>
              </a:rPr>
              <a:t>Bundeszentralregister)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endParaRPr lang="de-DE" sz="800" dirty="0" smtClean="0">
              <a:latin typeface="+mn-lt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800" dirty="0" smtClean="0">
                <a:latin typeface="+mn-lt"/>
              </a:rPr>
              <a:t>Spätestens bis Ablauf einer dreimonatigen Übergangsfrist ab Unterzeichnung dieser Vereinbarung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de-DE" sz="1050" dirty="0" smtClean="0">
              <a:latin typeface="+mn-lt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800" dirty="0" smtClean="0">
                <a:latin typeface="+mn-lt"/>
              </a:rPr>
              <a:t>Ausstellungsdatum </a:t>
            </a:r>
            <a:r>
              <a:rPr lang="de-DE" sz="1800" b="1" u="sng" dirty="0">
                <a:latin typeface="+mn-lt"/>
              </a:rPr>
              <a:t>nicht älter als drei Monate</a:t>
            </a:r>
            <a:r>
              <a:rPr lang="de-DE" sz="1800" dirty="0">
                <a:latin typeface="+mn-lt"/>
              </a:rPr>
              <a:t>! </a:t>
            </a:r>
            <a:endParaRPr lang="de-DE" sz="1800" dirty="0" smtClean="0">
              <a:latin typeface="+mn-lt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de-DE" sz="1000" dirty="0">
              <a:latin typeface="+mn-lt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de-DE" sz="1800" dirty="0">
                <a:latin typeface="+mn-lt"/>
              </a:rPr>
              <a:t>Spätestens nach 5 Jahren aktuelles erweitertes </a:t>
            </a:r>
            <a:r>
              <a:rPr lang="de-DE" sz="1800" dirty="0" smtClean="0">
                <a:latin typeface="+mn-lt"/>
              </a:rPr>
              <a:t>Führungszeugnis</a:t>
            </a:r>
          </a:p>
          <a:p>
            <a:pPr marL="285750" indent="-285750" algn="just">
              <a:buFont typeface="Symbol" panose="05050102010706020507" pitchFamily="18" charset="2"/>
              <a:buChar char="-"/>
            </a:pPr>
            <a:endParaRPr lang="de-DE" sz="1000" b="1" dirty="0">
              <a:latin typeface="+mn-lt"/>
            </a:endParaRPr>
          </a:p>
          <a:p>
            <a:pPr algn="just"/>
            <a:endParaRPr lang="de-DE" sz="1100" b="1" dirty="0" smtClean="0">
              <a:latin typeface="+mn-lt"/>
            </a:endParaRPr>
          </a:p>
          <a:p>
            <a:pPr algn="just"/>
            <a:r>
              <a:rPr lang="de-DE" sz="1800" b="1" dirty="0" smtClean="0">
                <a:latin typeface="+mn-lt"/>
              </a:rPr>
              <a:t>Beantragung </a:t>
            </a:r>
            <a:r>
              <a:rPr lang="de-DE" sz="1800" dirty="0" smtClean="0">
                <a:latin typeface="+mn-lt"/>
              </a:rPr>
              <a:t>nur </a:t>
            </a:r>
            <a:r>
              <a:rPr lang="de-DE" sz="1800" dirty="0">
                <a:latin typeface="+mn-lt"/>
              </a:rPr>
              <a:t>von der zu beschäftigenden </a:t>
            </a:r>
            <a:r>
              <a:rPr lang="de-DE" sz="1800" dirty="0" smtClean="0">
                <a:latin typeface="+mn-lt"/>
              </a:rPr>
              <a:t>Person</a:t>
            </a:r>
          </a:p>
          <a:p>
            <a:pPr algn="just"/>
            <a:endParaRPr lang="de-DE" sz="800" dirty="0">
              <a:latin typeface="+mn-lt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800" dirty="0">
                <a:latin typeface="+mn-lt"/>
              </a:rPr>
              <a:t>bei der örtlichen Meldebehörde (</a:t>
            </a:r>
            <a:r>
              <a:rPr lang="de-DE" sz="1800" dirty="0">
                <a:solidFill>
                  <a:schemeClr val="accent1"/>
                </a:solidFill>
                <a:latin typeface="+mn-lt"/>
              </a:rPr>
              <a:t>Anlage 1a</a:t>
            </a:r>
            <a:r>
              <a:rPr lang="de-DE" sz="1800" dirty="0">
                <a:latin typeface="+mn-lt"/>
              </a:rPr>
              <a:t>). </a:t>
            </a:r>
            <a:endParaRPr lang="de-DE" sz="1800" dirty="0" smtClean="0">
              <a:latin typeface="+mn-lt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de-DE" sz="1050" dirty="0">
              <a:latin typeface="+mn-lt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DE" sz="1800" dirty="0">
                <a:latin typeface="+mn-lt"/>
              </a:rPr>
              <a:t>mit Nachweis zur beabsichtigten neben- oder ehrenamtlichen Tätigkeit (</a:t>
            </a:r>
            <a:r>
              <a:rPr lang="de-DE" sz="1800" dirty="0">
                <a:solidFill>
                  <a:schemeClr val="accent1"/>
                </a:solidFill>
                <a:latin typeface="+mn-lt"/>
              </a:rPr>
              <a:t>Anlage 1b</a:t>
            </a:r>
            <a:r>
              <a:rPr lang="de-DE" sz="1800" dirty="0">
                <a:latin typeface="+mn-lt"/>
              </a:rPr>
              <a:t>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1800" dirty="0">
              <a:latin typeface="+mn-lt"/>
            </a:endParaRPr>
          </a:p>
        </p:txBody>
      </p:sp>
      <p:sp>
        <p:nvSpPr>
          <p:cNvPr id="10" name="Titel 2"/>
          <p:cNvSpPr txBox="1">
            <a:spLocks/>
          </p:cNvSpPr>
          <p:nvPr/>
        </p:nvSpPr>
        <p:spPr>
          <a:xfrm>
            <a:off x="304457" y="116632"/>
            <a:ext cx="853508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de-DE" sz="3200" b="1" kern="1200" cap="all" dirty="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endParaRPr lang="de-DE" sz="1600" dirty="0">
              <a:ln w="18415" cmpd="sng">
                <a:noFill/>
                <a:prstDash val="solid"/>
              </a:ln>
              <a:solidFill>
                <a:srgbClr val="92D050"/>
              </a:solidFill>
            </a:endParaRPr>
          </a:p>
        </p:txBody>
      </p:sp>
      <p:sp>
        <p:nvSpPr>
          <p:cNvPr id="11" name="Titel 2"/>
          <p:cNvSpPr txBox="1">
            <a:spLocks/>
          </p:cNvSpPr>
          <p:nvPr/>
        </p:nvSpPr>
        <p:spPr>
          <a:xfrm>
            <a:off x="501411" y="402928"/>
            <a:ext cx="7416824" cy="5252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de-DE" sz="3200" b="1" kern="1200" cap="all" dirty="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dirty="0" smtClean="0">
                <a:solidFill>
                  <a:srgbClr val="92D050"/>
                </a:solidFill>
              </a:rPr>
              <a:t>Vorlage des erweiterten Führungszeugnisses</a:t>
            </a:r>
            <a:endParaRPr lang="de-DE" sz="2000" dirty="0">
              <a:ln w="18415" cmpd="sng">
                <a:noFill/>
                <a:prstDash val="solid"/>
              </a:ln>
              <a:solidFill>
                <a:srgbClr val="92D05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512745" y="5200605"/>
            <a:ext cx="5394156" cy="80021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latin typeface="+mn-lt"/>
              </a:rPr>
              <a:t>DATENSCHUTZ! </a:t>
            </a:r>
          </a:p>
          <a:p>
            <a:pPr algn="ctr"/>
            <a:r>
              <a:rPr lang="de-DE" sz="1600" dirty="0" smtClean="0">
                <a:latin typeface="+mn-lt"/>
              </a:rPr>
              <a:t>Führungszeugnis </a:t>
            </a:r>
            <a:r>
              <a:rPr lang="de-DE" sz="1600" dirty="0">
                <a:latin typeface="+mn-lt"/>
              </a:rPr>
              <a:t>nur </a:t>
            </a:r>
            <a:r>
              <a:rPr lang="de-DE" sz="1600" dirty="0" smtClean="0">
                <a:latin typeface="+mn-lt"/>
              </a:rPr>
              <a:t>einsehen, nicht einbehalten! </a:t>
            </a:r>
          </a:p>
          <a:p>
            <a:pPr algn="ctr"/>
            <a:r>
              <a:rPr lang="de-DE" sz="1600" dirty="0" smtClean="0">
                <a:latin typeface="+mn-lt"/>
              </a:rPr>
              <a:t>Vorgang ist zu </a:t>
            </a:r>
            <a:r>
              <a:rPr lang="de-DE" sz="1600" dirty="0">
                <a:latin typeface="+mn-lt"/>
              </a:rPr>
              <a:t>dokumentieren (</a:t>
            </a:r>
            <a:r>
              <a:rPr lang="de-DE" sz="1600" b="1" dirty="0" smtClean="0">
                <a:solidFill>
                  <a:srgbClr val="FF0000"/>
                </a:solidFill>
                <a:latin typeface="+mn-lt"/>
              </a:rPr>
              <a:t>Anlage 2</a:t>
            </a:r>
            <a:r>
              <a:rPr lang="de-DE" sz="1600" dirty="0" smtClean="0">
                <a:latin typeface="+mn-lt"/>
              </a:rPr>
              <a:t>).</a:t>
            </a:r>
            <a:endParaRPr lang="de-DE" sz="1600" dirty="0">
              <a:latin typeface="+mn-lt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180904"/>
            <a:ext cx="899591" cy="167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1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429974" y="3167390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j-ea"/>
                <a:cs typeface="+mj-cs"/>
              </a:rPr>
              <a:t> 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11560" y="665568"/>
            <a:ext cx="799288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de-DE" sz="1800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de-DE" sz="1800" b="1" dirty="0" smtClean="0">
                <a:latin typeface="+mn-lt"/>
              </a:rPr>
              <a:t>Verpflichtung des Vereins/Verbands</a:t>
            </a:r>
            <a:r>
              <a:rPr lang="de-DE" sz="1800" dirty="0" smtClean="0">
                <a:latin typeface="+mn-lt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sz="1800" dirty="0" smtClean="0">
                <a:latin typeface="+mn-lt"/>
              </a:rPr>
              <a:t>Qualifizierung ehren- </a:t>
            </a:r>
            <a:r>
              <a:rPr lang="de-DE" sz="1800" dirty="0">
                <a:latin typeface="+mn-lt"/>
              </a:rPr>
              <a:t>und nebenamtlich </a:t>
            </a:r>
            <a:r>
              <a:rPr lang="de-DE" sz="1800" dirty="0" smtClean="0">
                <a:latin typeface="+mn-lt"/>
              </a:rPr>
              <a:t>tätiger </a:t>
            </a:r>
            <a:r>
              <a:rPr lang="de-DE" sz="1800" dirty="0" err="1" smtClean="0">
                <a:latin typeface="+mn-lt"/>
              </a:rPr>
              <a:t>MitarbeiterInnen</a:t>
            </a:r>
            <a:r>
              <a:rPr lang="de-DE" sz="1800" dirty="0" smtClean="0">
                <a:latin typeface="+mn-lt"/>
              </a:rPr>
              <a:t> für Tätigkeiten in </a:t>
            </a:r>
            <a:r>
              <a:rPr lang="de-DE" sz="1800" dirty="0">
                <a:latin typeface="+mn-lt"/>
              </a:rPr>
              <a:t>der Kinder- und </a:t>
            </a:r>
            <a:r>
              <a:rPr lang="de-DE" sz="1800" dirty="0" smtClean="0">
                <a:latin typeface="+mn-lt"/>
              </a:rPr>
              <a:t>Jugendarbeit sicher </a:t>
            </a:r>
            <a:r>
              <a:rPr lang="de-DE" sz="1800" dirty="0">
                <a:latin typeface="+mn-lt"/>
              </a:rPr>
              <a:t>stellen </a:t>
            </a:r>
            <a:endParaRPr lang="de-DE" sz="1800" dirty="0" smtClean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endParaRPr lang="de-DE" sz="800" dirty="0" smtClean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sz="1800" dirty="0" smtClean="0">
                <a:latin typeface="+mn-lt"/>
              </a:rPr>
              <a:t>Präventions- </a:t>
            </a:r>
            <a:r>
              <a:rPr lang="de-DE" sz="1800" dirty="0">
                <a:latin typeface="+mn-lt"/>
              </a:rPr>
              <a:t>und Schutzkonzept zum Schutz von Kindern und Jugendlichen </a:t>
            </a:r>
            <a:r>
              <a:rPr lang="de-DE" sz="1800" dirty="0" smtClean="0">
                <a:solidFill>
                  <a:srgbClr val="000000"/>
                </a:solidFill>
                <a:latin typeface="+mn-lt"/>
              </a:rPr>
              <a:t>umsetzen </a:t>
            </a:r>
            <a:r>
              <a:rPr lang="de-DE" sz="1800" dirty="0">
                <a:solidFill>
                  <a:srgbClr val="000000"/>
                </a:solidFill>
                <a:latin typeface="+mn-lt"/>
              </a:rPr>
              <a:t>(</a:t>
            </a:r>
            <a:r>
              <a:rPr lang="de-DE" sz="1800" b="1" dirty="0">
                <a:solidFill>
                  <a:srgbClr val="FF0000"/>
                </a:solidFill>
                <a:latin typeface="+mn-lt"/>
              </a:rPr>
              <a:t>Anlage </a:t>
            </a:r>
            <a:r>
              <a:rPr lang="de-DE" sz="1800" b="1" dirty="0" smtClean="0">
                <a:solidFill>
                  <a:srgbClr val="FF0000"/>
                </a:solidFill>
                <a:latin typeface="+mn-lt"/>
              </a:rPr>
              <a:t>3: </a:t>
            </a:r>
            <a:r>
              <a:rPr lang="de-DE" sz="1800" dirty="0" smtClean="0">
                <a:solidFill>
                  <a:srgbClr val="FF0000"/>
                </a:solidFill>
                <a:latin typeface="+mn-lt"/>
              </a:rPr>
              <a:t>Muster-Verpflichtungserklärung</a:t>
            </a:r>
            <a:r>
              <a:rPr lang="de-DE" sz="1800" dirty="0" smtClean="0">
                <a:solidFill>
                  <a:srgbClr val="000000"/>
                </a:solidFill>
                <a:latin typeface="+mn-lt"/>
              </a:rPr>
              <a:t>). </a:t>
            </a:r>
            <a:endParaRPr lang="de-DE" sz="1800" dirty="0">
              <a:solidFill>
                <a:srgbClr val="000000"/>
              </a:solidFill>
              <a:latin typeface="+mn-lt"/>
            </a:endParaRPr>
          </a:p>
          <a:p>
            <a:r>
              <a:rPr lang="de-DE" sz="2800" b="1" dirty="0"/>
              <a:t> </a:t>
            </a:r>
            <a:endParaRPr lang="de-DE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1115616" y="3655401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1800" dirty="0" smtClean="0">
                <a:latin typeface="+mn-lt"/>
              </a:rPr>
              <a:t>Umsetzung von Präventions- und Schutzkonzepten </a:t>
            </a:r>
            <a:r>
              <a:rPr lang="de-DE" sz="1800" dirty="0" smtClean="0">
                <a:solidFill>
                  <a:schemeClr val="accent1"/>
                </a:solidFill>
                <a:latin typeface="+mn-lt"/>
              </a:rPr>
              <a:t>über die Einsichtnahme in die Führungszeugnisse hinaus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de-DE" sz="1800" dirty="0" smtClean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1800" dirty="0" smtClean="0">
                <a:solidFill>
                  <a:srgbClr val="FF0000"/>
                </a:solidFill>
                <a:latin typeface="+mn-lt"/>
              </a:rPr>
              <a:t>inhaltliche Auseinandersetzung </a:t>
            </a:r>
            <a:r>
              <a:rPr lang="de-DE" sz="1800" dirty="0" smtClean="0">
                <a:latin typeface="+mn-lt"/>
              </a:rPr>
              <a:t>in Vereinen </a:t>
            </a:r>
            <a:r>
              <a:rPr lang="de-DE" sz="1800" dirty="0">
                <a:latin typeface="+mn-lt"/>
              </a:rPr>
              <a:t>und Verbänden </a:t>
            </a:r>
            <a:r>
              <a:rPr lang="de-DE" sz="1800" dirty="0" smtClean="0">
                <a:latin typeface="+mn-lt"/>
              </a:rPr>
              <a:t>mit dem Thema Kinderschutz</a:t>
            </a:r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501411" y="402928"/>
            <a:ext cx="7416824" cy="5252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de-DE" sz="3200" b="1" kern="1200" cap="all" dirty="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dirty="0" smtClean="0">
                <a:solidFill>
                  <a:srgbClr val="92D050"/>
                </a:solidFill>
              </a:rPr>
              <a:t>Sensibilisierung und Prävention</a:t>
            </a:r>
            <a:endParaRPr lang="de-DE" sz="2800" dirty="0">
              <a:ln w="18415" cmpd="sng">
                <a:noFill/>
                <a:prstDash val="solid"/>
              </a:ln>
              <a:solidFill>
                <a:srgbClr val="92D05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180904"/>
            <a:ext cx="899591" cy="167709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962940" y="5373216"/>
            <a:ext cx="4493766" cy="92333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latin typeface="+mn-lt"/>
              </a:rPr>
              <a:t>Hilfe bei </a:t>
            </a:r>
            <a:r>
              <a:rPr lang="de-DE" sz="1800" dirty="0" smtClean="0">
                <a:latin typeface="+mn-lt"/>
              </a:rPr>
              <a:t>Erstellung eines Schutzkonzepts, </a:t>
            </a:r>
          </a:p>
          <a:p>
            <a:pPr algn="ctr"/>
            <a:r>
              <a:rPr lang="de-DE" sz="1800" dirty="0" smtClean="0">
                <a:latin typeface="+mn-lt"/>
              </a:rPr>
              <a:t>Förderung Schutzkonzeptberatung</a:t>
            </a:r>
          </a:p>
          <a:p>
            <a:pPr algn="ctr"/>
            <a:r>
              <a:rPr lang="de-DE" sz="1800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de-DE" sz="1800" dirty="0" smtClean="0">
                <a:latin typeface="+mn-lt"/>
              </a:rPr>
              <a:t>siehe Folie 11</a:t>
            </a:r>
            <a:endParaRPr lang="de-DE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885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429974" y="3167390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j-ea"/>
                <a:cs typeface="+mj-cs"/>
              </a:rPr>
              <a:t> 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-324544" y="2055829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 smtClean="0">
                <a:solidFill>
                  <a:srgbClr val="FF0000"/>
                </a:solidFill>
                <a:latin typeface="+mn-lt"/>
              </a:rPr>
              <a:t>Anlage 6</a:t>
            </a:r>
            <a:endParaRPr lang="de-DE" sz="1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Bild 8" descr="Bildschirmfoto 2014-11-24 um 22.24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08720"/>
            <a:ext cx="6226574" cy="4968552"/>
          </a:xfrm>
          <a:prstGeom prst="rect">
            <a:avLst/>
          </a:prstGeom>
        </p:spPr>
      </p:pic>
      <p:sp>
        <p:nvSpPr>
          <p:cNvPr id="10" name="Titel 2"/>
          <p:cNvSpPr txBox="1">
            <a:spLocks/>
          </p:cNvSpPr>
          <p:nvPr/>
        </p:nvSpPr>
        <p:spPr>
          <a:xfrm>
            <a:off x="467544" y="188640"/>
            <a:ext cx="7815005" cy="5252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de-DE" sz="3200" b="1" kern="1200" cap="all" dirty="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smtClean="0">
                <a:solidFill>
                  <a:srgbClr val="92D050"/>
                </a:solidFill>
              </a:rPr>
              <a:t>Selbstverpflichtungserklärung</a:t>
            </a:r>
            <a:endParaRPr lang="de-DE" sz="2400" dirty="0">
              <a:ln w="18415" cmpd="sng">
                <a:noFill/>
                <a:prstDash val="solid"/>
              </a:ln>
              <a:solidFill>
                <a:srgbClr val="92D05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8" y="5180905"/>
            <a:ext cx="899591" cy="167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0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429974" y="3167390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j-ea"/>
                <a:cs typeface="+mj-cs"/>
              </a:rPr>
              <a:t> 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34801" y="1052736"/>
            <a:ext cx="7848872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latin typeface="+mn-lt"/>
              </a:rPr>
              <a:t>Pflicht</a:t>
            </a:r>
            <a:r>
              <a:rPr lang="de-DE" sz="1800" dirty="0" smtClean="0">
                <a:latin typeface="+mn-lt"/>
              </a:rPr>
              <a:t> soweit </a:t>
            </a:r>
            <a:r>
              <a:rPr lang="de-DE" sz="1800" dirty="0">
                <a:latin typeface="+mn-lt"/>
              </a:rPr>
              <a:t>eine Person Kinder oder Jugendliche </a:t>
            </a:r>
            <a:endParaRPr lang="de-DE" sz="1800" dirty="0" smtClean="0">
              <a:latin typeface="+mn-lt"/>
            </a:endParaRPr>
          </a:p>
          <a:p>
            <a:pPr marL="742950" lvl="1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sz="1800" dirty="0" smtClean="0">
                <a:latin typeface="+mn-lt"/>
              </a:rPr>
              <a:t>beaufsichtigt, betreut, erzieht, ausbildet </a:t>
            </a:r>
          </a:p>
          <a:p>
            <a:pPr marL="742950" lvl="1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sz="1800" dirty="0" smtClean="0">
                <a:latin typeface="+mn-lt"/>
              </a:rPr>
              <a:t>oder vergleichbaren Kontakt </a:t>
            </a:r>
            <a:r>
              <a:rPr lang="de-DE" sz="1800" dirty="0">
                <a:latin typeface="+mn-lt"/>
              </a:rPr>
              <a:t>hat </a:t>
            </a:r>
            <a:endParaRPr lang="de-DE" sz="1800" dirty="0" smtClean="0">
              <a:latin typeface="+mn-lt"/>
            </a:endParaRPr>
          </a:p>
          <a:p>
            <a:pPr lvl="1"/>
            <a:r>
              <a:rPr lang="de-DE" sz="1800" dirty="0" smtClean="0">
                <a:latin typeface="+mn-lt"/>
              </a:rPr>
              <a:t>   (Art</a:t>
            </a:r>
            <a:r>
              <a:rPr lang="de-DE" sz="1800" dirty="0">
                <a:latin typeface="+mn-lt"/>
              </a:rPr>
              <a:t>, </a:t>
            </a:r>
            <a:r>
              <a:rPr lang="de-DE" sz="1800" dirty="0" smtClean="0">
                <a:latin typeface="+mn-lt"/>
              </a:rPr>
              <a:t>Intensität, Dauer, Möglichkeit) </a:t>
            </a:r>
            <a:r>
              <a:rPr lang="de-DE" sz="1800" dirty="0">
                <a:latin typeface="+mn-lt"/>
              </a:rPr>
              <a:t> </a:t>
            </a:r>
          </a:p>
          <a:p>
            <a:pPr algn="just"/>
            <a:r>
              <a:rPr lang="de-DE" sz="1800" dirty="0">
                <a:latin typeface="+mn-lt"/>
              </a:rPr>
              <a:t> 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1800" dirty="0" smtClean="0">
                <a:solidFill>
                  <a:srgbClr val="FF0000"/>
                </a:solidFill>
                <a:latin typeface="+mn-lt"/>
              </a:rPr>
              <a:t>Unterschiedliche Gefährdungsszenarien</a:t>
            </a:r>
            <a:r>
              <a:rPr lang="de-DE" sz="1800" dirty="0" smtClean="0">
                <a:latin typeface="+mn-lt"/>
              </a:rPr>
              <a:t> </a:t>
            </a:r>
          </a:p>
          <a:p>
            <a:pPr marL="1200150" lvl="2" indent="-285750">
              <a:buFont typeface="Wingdings" panose="05000000000000000000" pitchFamily="2" charset="2"/>
              <a:buChar char="à"/>
            </a:pPr>
            <a:r>
              <a:rPr lang="de-DE" sz="1800" dirty="0" smtClean="0">
                <a:latin typeface="+mn-lt"/>
              </a:rPr>
              <a:t>trägerspezifische </a:t>
            </a:r>
            <a:r>
              <a:rPr lang="de-DE" sz="1800" dirty="0">
                <a:latin typeface="+mn-lt"/>
              </a:rPr>
              <a:t>Beurteilung </a:t>
            </a:r>
            <a:r>
              <a:rPr lang="de-DE" sz="1800" dirty="0" smtClean="0">
                <a:latin typeface="+mn-lt"/>
              </a:rPr>
              <a:t>des Gefährdungspotentials </a:t>
            </a:r>
          </a:p>
          <a:p>
            <a:r>
              <a:rPr lang="de-DE" sz="1800" dirty="0" smtClean="0">
                <a:latin typeface="+mn-lt"/>
                <a:sym typeface="Wingdings" panose="05000000000000000000" pitchFamily="2" charset="2"/>
              </a:rPr>
              <a:t>	    (</a:t>
            </a:r>
            <a:r>
              <a:rPr lang="de-DE" sz="1800" dirty="0" smtClean="0">
                <a:latin typeface="+mn-lt"/>
              </a:rPr>
              <a:t>Prüfschema </a:t>
            </a:r>
            <a:r>
              <a:rPr lang="de-DE" sz="1800" b="1" dirty="0" smtClean="0">
                <a:solidFill>
                  <a:srgbClr val="FF0000"/>
                </a:solidFill>
                <a:latin typeface="+mn-lt"/>
              </a:rPr>
              <a:t>Anlage 4)</a:t>
            </a:r>
          </a:p>
          <a:p>
            <a:endParaRPr lang="de-DE" sz="18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Alle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Maßnahmen </a:t>
            </a:r>
            <a:r>
              <a:rPr lang="de-DE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Übernachtung </a:t>
            </a:r>
            <a:endParaRPr lang="de-DE" sz="1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Trägerspezifische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Maßnahmen </a:t>
            </a:r>
            <a:r>
              <a:rPr lang="de-DE" sz="1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de-DE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erhöhtem Gefährdungspotential  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nach Anwendung des Prüfschemas)</a:t>
            </a:r>
            <a:r>
              <a:rPr lang="de-DE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de-DE" sz="2800" dirty="0"/>
          </a:p>
        </p:txBody>
      </p:sp>
      <p:sp>
        <p:nvSpPr>
          <p:cNvPr id="7" name="Titel 2"/>
          <p:cNvSpPr txBox="1">
            <a:spLocks/>
          </p:cNvSpPr>
          <p:nvPr/>
        </p:nvSpPr>
        <p:spPr>
          <a:xfrm>
            <a:off x="501410" y="402928"/>
            <a:ext cx="7815005" cy="5252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de-DE" sz="3200" b="1" kern="1200" cap="all" dirty="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smtClean="0">
                <a:solidFill>
                  <a:srgbClr val="92D050"/>
                </a:solidFill>
              </a:rPr>
              <a:t>Einsichtnahme und Risikoeinschätzung</a:t>
            </a:r>
            <a:endParaRPr lang="de-DE" sz="2400" dirty="0">
              <a:ln w="18415" cmpd="sng">
                <a:noFill/>
                <a:prstDash val="solid"/>
              </a:ln>
              <a:solidFill>
                <a:srgbClr val="92D05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180904"/>
            <a:ext cx="899591" cy="167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4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Bildschirmfoto 2014-12-04 um 09.42.4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2"/>
          <a:stretch/>
        </p:blipFill>
        <p:spPr>
          <a:xfrm>
            <a:off x="1337151" y="1031940"/>
            <a:ext cx="6753750" cy="446449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7504" y="7647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rgbClr val="FF0000"/>
                </a:solidFill>
                <a:latin typeface="+mn-lt"/>
              </a:rPr>
              <a:t>Anlage 5</a:t>
            </a:r>
            <a:endParaRPr lang="de-DE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429974" y="3167390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j-ea"/>
                <a:cs typeface="+mj-cs"/>
              </a:rPr>
              <a:t> </a:t>
            </a:r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67544" y="188640"/>
            <a:ext cx="7815005" cy="5252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de-DE" sz="3200" b="1" kern="1200" cap="all" dirty="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smtClean="0">
                <a:solidFill>
                  <a:srgbClr val="92D050"/>
                </a:solidFill>
              </a:rPr>
              <a:t>Einsichtnahme und Risikoeinschätzung</a:t>
            </a:r>
            <a:endParaRPr lang="de-DE" sz="2400" dirty="0">
              <a:ln w="18415" cmpd="sng">
                <a:noFill/>
                <a:prstDash val="solid"/>
              </a:ln>
              <a:solidFill>
                <a:srgbClr val="92D050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180904"/>
            <a:ext cx="899591" cy="167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6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950460" y="1412776"/>
            <a:ext cx="4773668" cy="358562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"/>
            </a:pPr>
            <a:r>
              <a:rPr lang="de-DE" dirty="0" smtClean="0"/>
              <a:t>Kontaktaufnahme mit dem Jugendamt</a:t>
            </a:r>
          </a:p>
          <a:p>
            <a:pPr marL="342900" indent="-342900">
              <a:buFont typeface="Wingdings" panose="05000000000000000000" pitchFamily="2" charset="2"/>
              <a:buChar char=""/>
            </a:pPr>
            <a:endParaRPr lang="de-DE" dirty="0" smtClean="0"/>
          </a:p>
          <a:p>
            <a:pPr marL="342900" indent="-342900">
              <a:buFont typeface="Wingdings" panose="05000000000000000000" pitchFamily="2" charset="2"/>
              <a:buChar char=""/>
            </a:pPr>
            <a:r>
              <a:rPr lang="de-DE" dirty="0" smtClean="0"/>
              <a:t>Download der Vereinbarung und </a:t>
            </a:r>
            <a:r>
              <a:rPr lang="de-DE" dirty="0"/>
              <a:t>Anlagen </a:t>
            </a:r>
            <a:endParaRPr lang="de-DE" dirty="0" smtClean="0"/>
          </a:p>
          <a:p>
            <a:pPr marL="342900" indent="-342900">
              <a:buFont typeface="Wingdings" panose="05000000000000000000" pitchFamily="2" charset="2"/>
              <a:buChar char=""/>
            </a:pPr>
            <a:endParaRPr lang="de-DE" dirty="0"/>
          </a:p>
          <a:p>
            <a:pPr marL="342900" indent="-342900">
              <a:buFont typeface="Wingdings" panose="05000000000000000000" pitchFamily="2" charset="2"/>
              <a:buChar char=""/>
            </a:pPr>
            <a:r>
              <a:rPr lang="de-DE" dirty="0" smtClean="0"/>
              <a:t>Umsetzung der Vereinbarung im Verein klären (Risikoeinschätzung, Dokumentation Führungszeugnis, Qualifizierung, Präventions- und Schutzkonzept)</a:t>
            </a:r>
          </a:p>
          <a:p>
            <a:pPr marL="342900" indent="-342900">
              <a:buFont typeface="Wingdings" panose="05000000000000000000" pitchFamily="2" charset="2"/>
              <a:buChar char=""/>
            </a:pPr>
            <a:endParaRPr lang="de-DE" dirty="0" smtClean="0"/>
          </a:p>
          <a:p>
            <a:pPr marL="342900" indent="-342900">
              <a:buFont typeface="Wingdings" panose="05000000000000000000" pitchFamily="2" charset="2"/>
              <a:buChar char=""/>
            </a:pPr>
            <a:r>
              <a:rPr lang="de-DE" dirty="0" smtClean="0"/>
              <a:t>Vereinbarung und Unterlagen ans Jugendamt schicken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Ablauf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099820"/>
            <a:ext cx="2647181" cy="264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Vorlage_LRA_PPT">
  <a:themeElements>
    <a:clrScheme name="LANDRATSAMT HEILBRONN">
      <a:dk1>
        <a:sysClr val="windowText" lastClr="000000"/>
      </a:dk1>
      <a:lt1>
        <a:sysClr val="window" lastClr="FFFFFF"/>
      </a:lt1>
      <a:dk2>
        <a:srgbClr val="FFFFFF"/>
      </a:dk2>
      <a:lt2>
        <a:srgbClr val="3B3A3D"/>
      </a:lt2>
      <a:accent1>
        <a:srgbClr val="E41E15"/>
      </a:accent1>
      <a:accent2>
        <a:srgbClr val="85BC21"/>
      </a:accent2>
      <a:accent3>
        <a:srgbClr val="C7DD00"/>
      </a:accent3>
      <a:accent4>
        <a:srgbClr val="DFE11C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Autofit/>
      </a:bodyPr>
      <a:lstStyle>
        <a:defPPr marL="0" indent="0">
          <a:lnSpc>
            <a:spcPts val="2500"/>
          </a:lnSpc>
          <a:spcBef>
            <a:spcPts val="1200"/>
          </a:spcBef>
          <a:buFontTx/>
          <a:buNone/>
          <a:defRPr sz="2000" b="0" cap="none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LANDRATSAMT HEILBRONN">
    <a:dk1>
      <a:sysClr val="windowText" lastClr="000000"/>
    </a:dk1>
    <a:lt1>
      <a:sysClr val="window" lastClr="FFFFFF"/>
    </a:lt1>
    <a:dk2>
      <a:srgbClr val="FFFFFF"/>
    </a:dk2>
    <a:lt2>
      <a:srgbClr val="3B3A3D"/>
    </a:lt2>
    <a:accent1>
      <a:srgbClr val="E41E15"/>
    </a:accent1>
    <a:accent2>
      <a:srgbClr val="85BC21"/>
    </a:accent2>
    <a:accent3>
      <a:srgbClr val="C7DD00"/>
    </a:accent3>
    <a:accent4>
      <a:srgbClr val="DFE11C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LANDRATSAMT HEILBRONN">
    <a:dk1>
      <a:sysClr val="windowText" lastClr="000000"/>
    </a:dk1>
    <a:lt1>
      <a:sysClr val="window" lastClr="FFFFFF"/>
    </a:lt1>
    <a:dk2>
      <a:srgbClr val="FFFFFF"/>
    </a:dk2>
    <a:lt2>
      <a:srgbClr val="3B3A3D"/>
    </a:lt2>
    <a:accent1>
      <a:srgbClr val="E41E15"/>
    </a:accent1>
    <a:accent2>
      <a:srgbClr val="85BC21"/>
    </a:accent2>
    <a:accent3>
      <a:srgbClr val="C7DD00"/>
    </a:accent3>
    <a:accent4>
      <a:srgbClr val="DFE11C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944</Words>
  <Application>Microsoft Office PowerPoint</Application>
  <PresentationFormat>Bildschirmpräsentation (4:3)</PresentationFormat>
  <Paragraphs>259</Paragraphs>
  <Slides>16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4" baseType="lpstr">
      <vt:lpstr>Nanum Pen</vt:lpstr>
      <vt:lpstr>Arial</vt:lpstr>
      <vt:lpstr>Calibri</vt:lpstr>
      <vt:lpstr>Courier New</vt:lpstr>
      <vt:lpstr>Symbol</vt:lpstr>
      <vt:lpstr>Times New Roman</vt:lpstr>
      <vt:lpstr>Wingdings</vt:lpstr>
      <vt:lpstr>Vorlage_LRA_PPT</vt:lpstr>
      <vt:lpstr>Kinderschutz im Verein</vt:lpstr>
      <vt:lpstr>Die Vereinbarung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Ablauf</vt:lpstr>
      <vt:lpstr>PowerPoint-Präsentation</vt:lpstr>
      <vt:lpstr>Beratung Schutzkonzept</vt:lpstr>
      <vt:lpstr>PowerPoint-Präsentation</vt:lpstr>
      <vt:lpstr>Was tun bei Verdacht, Fragen, Sorgen… ?</vt:lpstr>
      <vt:lpstr>PowerPoint-Präsentation</vt:lpstr>
      <vt:lpstr>PowerPoint-Präsentation</vt:lpstr>
      <vt:lpstr>PowerPoint-Präsentation</vt:lpstr>
    </vt:vector>
  </TitlesOfParts>
  <Company>Landratsamt Heilbronn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Fuchs, Anja</dc:creator>
  <cp:lastModifiedBy>Ludy, R. (40.42)</cp:lastModifiedBy>
  <cp:revision>159</cp:revision>
  <cp:lastPrinted>2014-11-25T10:49:08Z</cp:lastPrinted>
  <dcterms:created xsi:type="dcterms:W3CDTF">2014-11-10T12:39:42Z</dcterms:created>
  <dcterms:modified xsi:type="dcterms:W3CDTF">2024-09-23T08:44:46Z</dcterms:modified>
</cp:coreProperties>
</file>